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Google Shape;101;g276d8240beb_2_24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Google Shape;108;g276d8240beb_2_31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Google Shape;109;g276d8240beb_2_31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115" name="Google Shape;110;g276d8240beb_2_31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Google Shape;126;g276d8240beb_2_49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49" name="Google Shape;132;g276d8240beb_2_56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indent="-406400"/>
            <a:lvl2pPr marL="977900" indent="-444500"/>
            <a:lvl3pPr marL="1513839" indent="-49783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32;p7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Google Shape;57;p11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Google Shape;63;p1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53;p1"/>
          <p:cNvSpPr txBox="1"/>
          <p:nvPr/>
        </p:nvSpPr>
        <p:spPr>
          <a:xfrm>
            <a:off x="2664227" y="6016454"/>
            <a:ext cx="6488451" cy="348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b="1" sz="18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Symbiosis Institute of Technology, Nagpur Campus (SIT-N)</a:t>
            </a:r>
          </a:p>
        </p:txBody>
      </p:sp>
      <p:sp>
        <p:nvSpPr>
          <p:cNvPr id="188" name="Google Shape;154;p1"/>
          <p:cNvSpPr txBox="1"/>
          <p:nvPr/>
        </p:nvSpPr>
        <p:spPr>
          <a:xfrm>
            <a:off x="1216929" y="950387"/>
            <a:ext cx="9991133" cy="2600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Department of Computer Science and Engineering</a:t>
            </a:r>
          </a:p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SCIENCE</a:t>
            </a:r>
          </a:p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Session: 2025-26</a:t>
            </a:r>
          </a:p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defRPr b="1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TITLE OF PROJECT: </a:t>
            </a:r>
          </a:p>
          <a:p>
            <a:pPr algn="ctr">
              <a:defRPr b="1" sz="33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Indian Crop Cost &amp; Profitability Analysis Dashboard</a:t>
            </a:r>
          </a:p>
        </p:txBody>
      </p:sp>
      <p:sp>
        <p:nvSpPr>
          <p:cNvPr id="189" name="Google Shape;155;p1"/>
          <p:cNvSpPr txBox="1"/>
          <p:nvPr/>
        </p:nvSpPr>
        <p:spPr>
          <a:xfrm>
            <a:off x="1248545" y="4359178"/>
            <a:ext cx="2653153" cy="95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defRPr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Presented By:</a:t>
            </a:r>
          </a:p>
          <a:p>
            <a:pPr>
              <a:defRPr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Name: Ruthvek Kannan</a:t>
            </a:r>
          </a:p>
          <a:p>
            <a:pPr>
              <a:defRPr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PRN: 22070521031</a:t>
            </a:r>
          </a:p>
        </p:txBody>
      </p:sp>
      <p:grpSp>
        <p:nvGrpSpPr>
          <p:cNvPr id="227" name="Google Shape;156;p1"/>
          <p:cNvGrpSpPr/>
          <p:nvPr/>
        </p:nvGrpSpPr>
        <p:grpSpPr>
          <a:xfrm>
            <a:off x="4232" y="6382984"/>
            <a:ext cx="12192001" cy="476251"/>
            <a:chOff x="0" y="0"/>
            <a:chExt cx="12192000" cy="476250"/>
          </a:xfrm>
        </p:grpSpPr>
        <p:sp>
          <p:nvSpPr>
            <p:cNvPr id="190" name="Google Shape;157;p1"/>
            <p:cNvSpPr/>
            <p:nvPr/>
          </p:nvSpPr>
          <p:spPr>
            <a:xfrm>
              <a:off x="0" y="0"/>
              <a:ext cx="12192000" cy="47625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226" name="Google Shape;158;p1"/>
            <p:cNvGrpSpPr/>
            <p:nvPr/>
          </p:nvGrpSpPr>
          <p:grpSpPr>
            <a:xfrm>
              <a:off x="160088" y="85392"/>
              <a:ext cx="4088470" cy="273468"/>
              <a:chOff x="0" y="0"/>
              <a:chExt cx="4088468" cy="273466"/>
            </a:xfrm>
          </p:grpSpPr>
          <p:sp>
            <p:nvSpPr>
              <p:cNvPr id="191" name="Google Shape;159;p1"/>
              <p:cNvSpPr/>
              <p:nvPr/>
            </p:nvSpPr>
            <p:spPr>
              <a:xfrm>
                <a:off x="471099" y="92"/>
                <a:ext cx="92563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312" y="0"/>
                      <a:pt x="14372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2" name="Google Shape;160;p1"/>
              <p:cNvSpPr/>
              <p:nvPr/>
            </p:nvSpPr>
            <p:spPr>
              <a:xfrm>
                <a:off x="386459" y="92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3" name="Google Shape;161;p1"/>
              <p:cNvSpPr/>
              <p:nvPr/>
            </p:nvSpPr>
            <p:spPr>
              <a:xfrm>
                <a:off x="1670770" y="122"/>
                <a:ext cx="137946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106" y="0"/>
                      <a:pt x="14268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4" name="Google Shape;162;p1"/>
              <p:cNvSpPr/>
              <p:nvPr/>
            </p:nvSpPr>
            <p:spPr>
              <a:xfrm>
                <a:off x="817580" y="92"/>
                <a:ext cx="94005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7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5" name="Google Shape;163;p1"/>
              <p:cNvSpPr/>
              <p:nvPr/>
            </p:nvSpPr>
            <p:spPr>
              <a:xfrm>
                <a:off x="637345" y="92"/>
                <a:ext cx="9292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84" y="0"/>
                      <a:pt x="14316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6" name="Google Shape;164;p1"/>
              <p:cNvSpPr/>
              <p:nvPr/>
            </p:nvSpPr>
            <p:spPr>
              <a:xfrm>
                <a:off x="240752" y="92"/>
                <a:ext cx="92563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312" y="0"/>
                      <a:pt x="14372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7" name="Google Shape;165;p1"/>
              <p:cNvSpPr/>
              <p:nvPr/>
            </p:nvSpPr>
            <p:spPr>
              <a:xfrm>
                <a:off x="83919" y="61"/>
                <a:ext cx="48263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8" name="Google Shape;166;p1"/>
              <p:cNvSpPr/>
              <p:nvPr/>
            </p:nvSpPr>
            <p:spPr>
              <a:xfrm>
                <a:off x="0" y="122"/>
                <a:ext cx="48262" cy="27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598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199" name="Google Shape;167;p1"/>
              <p:cNvSpPr/>
              <p:nvPr/>
            </p:nvSpPr>
            <p:spPr>
              <a:xfrm>
                <a:off x="1983442" y="61"/>
                <a:ext cx="48263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7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0" name="Google Shape;168;p1"/>
              <p:cNvSpPr/>
              <p:nvPr/>
            </p:nvSpPr>
            <p:spPr>
              <a:xfrm>
                <a:off x="2067362" y="0"/>
                <a:ext cx="48262" cy="27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9"/>
                      <a:pt x="0" y="0"/>
                    </a:cubicBezTo>
                    <a:cubicBezTo>
                      <a:pt x="3707" y="0"/>
                      <a:pt x="7254" y="0"/>
                      <a:pt x="10961" y="0"/>
                    </a:cubicBezTo>
                    <a:cubicBezTo>
                      <a:pt x="14346" y="0"/>
                      <a:pt x="17731" y="0"/>
                      <a:pt x="21600" y="0"/>
                    </a:cubicBezTo>
                    <a:cubicBezTo>
                      <a:pt x="21600" y="7206"/>
                      <a:pt x="21600" y="14401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1" name="Google Shape;169;p1"/>
              <p:cNvSpPr/>
              <p:nvPr/>
            </p:nvSpPr>
            <p:spPr>
              <a:xfrm>
                <a:off x="1899523" y="92"/>
                <a:ext cx="4754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4"/>
                      <a:pt x="0" y="0"/>
                    </a:cubicBezTo>
                    <a:cubicBezTo>
                      <a:pt x="7200" y="0"/>
                      <a:pt x="14236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2" name="Google Shape;170;p1"/>
              <p:cNvSpPr/>
              <p:nvPr/>
            </p:nvSpPr>
            <p:spPr>
              <a:xfrm>
                <a:off x="2151281" y="92"/>
                <a:ext cx="48262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9"/>
                      <a:pt x="0" y="7206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201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3" name="Google Shape;171;p1"/>
              <p:cNvSpPr/>
              <p:nvPr/>
            </p:nvSpPr>
            <p:spPr>
              <a:xfrm>
                <a:off x="3457740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1"/>
                      <a:pt x="0" y="0"/>
                    </a:cubicBezTo>
                    <a:cubicBezTo>
                      <a:pt x="7275" y="0"/>
                      <a:pt x="14381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4" name="Google Shape;172;p1"/>
              <p:cNvSpPr/>
              <p:nvPr/>
            </p:nvSpPr>
            <p:spPr>
              <a:xfrm>
                <a:off x="3633589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5" name="Google Shape;173;p1"/>
              <p:cNvSpPr/>
              <p:nvPr/>
            </p:nvSpPr>
            <p:spPr>
              <a:xfrm>
                <a:off x="3719606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275" y="0"/>
                      <a:pt x="14325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6" name="Google Shape;174;p1"/>
              <p:cNvSpPr/>
              <p:nvPr/>
            </p:nvSpPr>
            <p:spPr>
              <a:xfrm>
                <a:off x="3967412" y="122"/>
                <a:ext cx="52260" cy="273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593"/>
                    </a:moveTo>
                    <a:cubicBezTo>
                      <a:pt x="2828" y="14504"/>
                      <a:pt x="610" y="7099"/>
                      <a:pt x="1205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7" name="Google Shape;175;p1"/>
              <p:cNvSpPr/>
              <p:nvPr/>
            </p:nvSpPr>
            <p:spPr>
              <a:xfrm>
                <a:off x="3888531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8" name="Google Shape;176;p1"/>
              <p:cNvSpPr/>
              <p:nvPr/>
            </p:nvSpPr>
            <p:spPr>
              <a:xfrm>
                <a:off x="4051731" y="92"/>
                <a:ext cx="36738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6988" y="0"/>
                      <a:pt x="13765" y="0"/>
                      <a:pt x="21600" y="0"/>
                    </a:cubicBezTo>
                    <a:cubicBezTo>
                      <a:pt x="21600" y="7194"/>
                      <a:pt x="21600" y="14389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09" name="Google Shape;177;p1"/>
              <p:cNvSpPr/>
              <p:nvPr/>
            </p:nvSpPr>
            <p:spPr>
              <a:xfrm>
                <a:off x="3082110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1"/>
                      <a:pt x="0" y="0"/>
                    </a:cubicBezTo>
                    <a:cubicBezTo>
                      <a:pt x="7275" y="0"/>
                      <a:pt x="14381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0" name="Google Shape;178;p1"/>
              <p:cNvSpPr/>
              <p:nvPr/>
            </p:nvSpPr>
            <p:spPr>
              <a:xfrm>
                <a:off x="3259776" y="122"/>
                <a:ext cx="4826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199"/>
                      <a:pt x="21600" y="14390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1" name="Google Shape;179;p1"/>
              <p:cNvSpPr/>
              <p:nvPr/>
            </p:nvSpPr>
            <p:spPr>
              <a:xfrm>
                <a:off x="3364587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199"/>
                      <a:pt x="21600" y="14390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2" name="Google Shape;180;p1"/>
              <p:cNvSpPr/>
              <p:nvPr/>
            </p:nvSpPr>
            <p:spPr>
              <a:xfrm>
                <a:off x="2977298" y="0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3" name="Google Shape;181;p1"/>
              <p:cNvSpPr/>
              <p:nvPr/>
            </p:nvSpPr>
            <p:spPr>
              <a:xfrm>
                <a:off x="2454181" y="122"/>
                <a:ext cx="48262" cy="254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2"/>
                      <a:pt x="0" y="7206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201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4" name="Google Shape;182;p1"/>
              <p:cNvSpPr/>
              <p:nvPr/>
            </p:nvSpPr>
            <p:spPr>
              <a:xfrm>
                <a:off x="2235920" y="0"/>
                <a:ext cx="48263" cy="255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4"/>
                      <a:pt x="0" y="7211"/>
                      <a:pt x="0" y="0"/>
                    </a:cubicBezTo>
                    <a:cubicBezTo>
                      <a:pt x="3707" y="0"/>
                      <a:pt x="7254" y="0"/>
                      <a:pt x="10961" y="0"/>
                    </a:cubicBezTo>
                    <a:cubicBezTo>
                      <a:pt x="14346" y="0"/>
                      <a:pt x="17731" y="0"/>
                      <a:pt x="21600" y="0"/>
                    </a:cubicBezTo>
                    <a:cubicBezTo>
                      <a:pt x="21600" y="7203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5" name="Google Shape;183;p1"/>
              <p:cNvSpPr/>
              <p:nvPr/>
            </p:nvSpPr>
            <p:spPr>
              <a:xfrm>
                <a:off x="2325498" y="0"/>
                <a:ext cx="92924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6" name="Google Shape;184;p1"/>
              <p:cNvSpPr/>
              <p:nvPr/>
            </p:nvSpPr>
            <p:spPr>
              <a:xfrm>
                <a:off x="2782722" y="122"/>
                <a:ext cx="4826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7" name="Google Shape;185;p1"/>
              <p:cNvSpPr/>
              <p:nvPr/>
            </p:nvSpPr>
            <p:spPr>
              <a:xfrm>
                <a:off x="2885302" y="122"/>
                <a:ext cx="48262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8" name="Google Shape;186;p1"/>
              <p:cNvSpPr/>
              <p:nvPr/>
            </p:nvSpPr>
            <p:spPr>
              <a:xfrm>
                <a:off x="2680143" y="122"/>
                <a:ext cx="48263" cy="254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5"/>
                      <a:pt x="0" y="0"/>
                    </a:cubicBezTo>
                    <a:cubicBezTo>
                      <a:pt x="6931" y="0"/>
                      <a:pt x="14024" y="0"/>
                      <a:pt x="21600" y="0"/>
                    </a:cubicBezTo>
                    <a:cubicBezTo>
                      <a:pt x="21600" y="7200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19" name="Google Shape;187;p1"/>
              <p:cNvSpPr/>
              <p:nvPr/>
            </p:nvSpPr>
            <p:spPr>
              <a:xfrm>
                <a:off x="2534345" y="122"/>
                <a:ext cx="92924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0" name="Google Shape;188;p1"/>
              <p:cNvSpPr/>
              <p:nvPr/>
            </p:nvSpPr>
            <p:spPr>
              <a:xfrm>
                <a:off x="1085682" y="0"/>
                <a:ext cx="181165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2"/>
                      <a:pt x="0" y="7203"/>
                      <a:pt x="0" y="0"/>
                    </a:cubicBezTo>
                    <a:cubicBezTo>
                      <a:pt x="7171" y="0"/>
                      <a:pt x="14300" y="0"/>
                      <a:pt x="21600" y="0"/>
                    </a:cubicBezTo>
                    <a:cubicBezTo>
                      <a:pt x="21600" y="7198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1" name="Google Shape;189;p1"/>
              <p:cNvSpPr/>
              <p:nvPr/>
            </p:nvSpPr>
            <p:spPr>
              <a:xfrm>
                <a:off x="943383" y="92"/>
                <a:ext cx="92924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84" y="0"/>
                      <a:pt x="14316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2" name="Google Shape;190;p1"/>
              <p:cNvSpPr/>
              <p:nvPr/>
            </p:nvSpPr>
            <p:spPr>
              <a:xfrm>
                <a:off x="1551962" y="122"/>
                <a:ext cx="9292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3" name="Google Shape;191;p1"/>
              <p:cNvSpPr/>
              <p:nvPr/>
            </p:nvSpPr>
            <p:spPr>
              <a:xfrm>
                <a:off x="1297490" y="92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4" name="Google Shape;192;p1"/>
              <p:cNvSpPr/>
              <p:nvPr/>
            </p:nvSpPr>
            <p:spPr>
              <a:xfrm>
                <a:off x="1376036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25" name="Google Shape;193;p1"/>
              <p:cNvSpPr/>
              <p:nvPr/>
            </p:nvSpPr>
            <p:spPr>
              <a:xfrm>
                <a:off x="1454580" y="0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pic>
        <p:nvPicPr>
          <p:cNvPr id="228" name="Google Shape;194;p1" descr="Google Shape;194;p1"/>
          <p:cNvPicPr>
            <a:picLocks noChangeAspect="1"/>
          </p:cNvPicPr>
          <p:nvPr/>
        </p:nvPicPr>
        <p:blipFill>
          <a:blip r:embed="rId2">
            <a:extLst/>
          </a:blip>
          <a:srcRect l="2498" t="10583" r="1905" b="14835"/>
          <a:stretch>
            <a:fillRect/>
          </a:stretch>
        </p:blipFill>
        <p:spPr>
          <a:xfrm>
            <a:off x="5014702" y="6416909"/>
            <a:ext cx="7150101" cy="431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" name="Google Shape;195;p1"/>
          <p:cNvGrpSpPr/>
          <p:nvPr/>
        </p:nvGrpSpPr>
        <p:grpSpPr>
          <a:xfrm>
            <a:off x="166247" y="6490548"/>
            <a:ext cx="4248405" cy="273467"/>
            <a:chOff x="0" y="0"/>
            <a:chExt cx="4248403" cy="273466"/>
          </a:xfrm>
        </p:grpSpPr>
        <p:sp>
          <p:nvSpPr>
            <p:cNvPr id="229" name="Google Shape;196;p1"/>
            <p:cNvSpPr/>
            <p:nvPr/>
          </p:nvSpPr>
          <p:spPr>
            <a:xfrm>
              <a:off x="489527" y="92"/>
              <a:ext cx="96184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312" y="0"/>
                    <a:pt x="14372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0" name="Google Shape;197;p1"/>
            <p:cNvSpPr/>
            <p:nvPr/>
          </p:nvSpPr>
          <p:spPr>
            <a:xfrm>
              <a:off x="401577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1" name="Google Shape;198;p1"/>
            <p:cNvSpPr/>
            <p:nvPr/>
          </p:nvSpPr>
          <p:spPr>
            <a:xfrm>
              <a:off x="1736128" y="122"/>
              <a:ext cx="143343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106" y="0"/>
                    <a:pt x="14268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2" name="Google Shape;199;p1"/>
            <p:cNvSpPr/>
            <p:nvPr/>
          </p:nvSpPr>
          <p:spPr>
            <a:xfrm>
              <a:off x="849563" y="92"/>
              <a:ext cx="97682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7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3" name="Google Shape;200;p1"/>
            <p:cNvSpPr/>
            <p:nvPr/>
          </p:nvSpPr>
          <p:spPr>
            <a:xfrm>
              <a:off x="662277" y="92"/>
              <a:ext cx="96559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84" y="0"/>
                    <a:pt x="14316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4" name="Google Shape;201;p1"/>
            <p:cNvSpPr/>
            <p:nvPr/>
          </p:nvSpPr>
          <p:spPr>
            <a:xfrm>
              <a:off x="250170" y="92"/>
              <a:ext cx="96184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312" y="0"/>
                    <a:pt x="14372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5" name="Google Shape;202;p1"/>
            <p:cNvSpPr/>
            <p:nvPr/>
          </p:nvSpPr>
          <p:spPr>
            <a:xfrm>
              <a:off x="87202" y="61"/>
              <a:ext cx="50151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4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6" name="Google Shape;203;p1"/>
            <p:cNvSpPr/>
            <p:nvPr/>
          </p:nvSpPr>
          <p:spPr>
            <a:xfrm>
              <a:off x="0" y="122"/>
              <a:ext cx="50150" cy="2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98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7" name="Google Shape;204;p1"/>
            <p:cNvSpPr/>
            <p:nvPr/>
          </p:nvSpPr>
          <p:spPr>
            <a:xfrm>
              <a:off x="2061031" y="61"/>
              <a:ext cx="50151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7"/>
                    <a:pt x="21600" y="14394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8" name="Google Shape;205;p1"/>
            <p:cNvSpPr/>
            <p:nvPr/>
          </p:nvSpPr>
          <p:spPr>
            <a:xfrm>
              <a:off x="2148234" y="0"/>
              <a:ext cx="50151" cy="27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9"/>
                    <a:pt x="0" y="0"/>
                  </a:cubicBezTo>
                  <a:cubicBezTo>
                    <a:pt x="3707" y="0"/>
                    <a:pt x="7254" y="0"/>
                    <a:pt x="10961" y="0"/>
                  </a:cubicBezTo>
                  <a:cubicBezTo>
                    <a:pt x="14346" y="0"/>
                    <a:pt x="17731" y="0"/>
                    <a:pt x="21600" y="0"/>
                  </a:cubicBezTo>
                  <a:cubicBezTo>
                    <a:pt x="21600" y="7206"/>
                    <a:pt x="21600" y="14401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9" name="Google Shape;206;p1"/>
            <p:cNvSpPr/>
            <p:nvPr/>
          </p:nvSpPr>
          <p:spPr>
            <a:xfrm>
              <a:off x="1973830" y="92"/>
              <a:ext cx="49402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4"/>
                    <a:pt x="0" y="0"/>
                  </a:cubicBezTo>
                  <a:cubicBezTo>
                    <a:pt x="7200" y="0"/>
                    <a:pt x="14236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0" name="Google Shape;207;p1"/>
            <p:cNvSpPr/>
            <p:nvPr/>
          </p:nvSpPr>
          <p:spPr>
            <a:xfrm>
              <a:off x="2235436" y="92"/>
              <a:ext cx="50150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9"/>
                    <a:pt x="0" y="7206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201"/>
                    <a:pt x="21600" y="14397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1" name="Google Shape;208;p1"/>
            <p:cNvSpPr/>
            <p:nvPr/>
          </p:nvSpPr>
          <p:spPr>
            <a:xfrm>
              <a:off x="3593002" y="92"/>
              <a:ext cx="143343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1"/>
                    <a:pt x="0" y="0"/>
                  </a:cubicBezTo>
                  <a:cubicBezTo>
                    <a:pt x="7275" y="0"/>
                    <a:pt x="14381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2" name="Google Shape;209;p1"/>
            <p:cNvSpPr/>
            <p:nvPr/>
          </p:nvSpPr>
          <p:spPr>
            <a:xfrm>
              <a:off x="3775730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3" name="Google Shape;210;p1"/>
            <p:cNvSpPr/>
            <p:nvPr/>
          </p:nvSpPr>
          <p:spPr>
            <a:xfrm>
              <a:off x="3865112" y="92"/>
              <a:ext cx="143342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275" y="0"/>
                    <a:pt x="14325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4" name="Google Shape;211;p1"/>
            <p:cNvSpPr/>
            <p:nvPr/>
          </p:nvSpPr>
          <p:spPr>
            <a:xfrm>
              <a:off x="4122612" y="122"/>
              <a:ext cx="54304" cy="27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93"/>
                  </a:moveTo>
                  <a:cubicBezTo>
                    <a:pt x="2828" y="14504"/>
                    <a:pt x="610" y="7099"/>
                    <a:pt x="1205" y="0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5" name="Google Shape;212;p1"/>
            <p:cNvSpPr/>
            <p:nvPr/>
          </p:nvSpPr>
          <p:spPr>
            <a:xfrm>
              <a:off x="4040645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6" name="Google Shape;213;p1"/>
            <p:cNvSpPr/>
            <p:nvPr/>
          </p:nvSpPr>
          <p:spPr>
            <a:xfrm>
              <a:off x="4210229" y="92"/>
              <a:ext cx="38175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6988" y="0"/>
                    <a:pt x="13765" y="0"/>
                    <a:pt x="21600" y="0"/>
                  </a:cubicBezTo>
                  <a:cubicBezTo>
                    <a:pt x="21600" y="7194"/>
                    <a:pt x="21600" y="14389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7" name="Google Shape;214;p1"/>
            <p:cNvSpPr/>
            <p:nvPr/>
          </p:nvSpPr>
          <p:spPr>
            <a:xfrm>
              <a:off x="3202678" y="92"/>
              <a:ext cx="143342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1"/>
                    <a:pt x="0" y="0"/>
                  </a:cubicBezTo>
                  <a:cubicBezTo>
                    <a:pt x="7275" y="0"/>
                    <a:pt x="14381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8" name="Google Shape;215;p1"/>
            <p:cNvSpPr/>
            <p:nvPr/>
          </p:nvSpPr>
          <p:spPr>
            <a:xfrm>
              <a:off x="3387294" y="122"/>
              <a:ext cx="50151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199"/>
                    <a:pt x="21600" y="14390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9" name="Google Shape;216;p1"/>
            <p:cNvSpPr/>
            <p:nvPr/>
          </p:nvSpPr>
          <p:spPr>
            <a:xfrm>
              <a:off x="3496205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199"/>
                    <a:pt x="21600" y="14390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0" name="Google Shape;217;p1"/>
            <p:cNvSpPr/>
            <p:nvPr/>
          </p:nvSpPr>
          <p:spPr>
            <a:xfrm>
              <a:off x="3093766" y="0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1" name="Google Shape;218;p1"/>
            <p:cNvSpPr/>
            <p:nvPr/>
          </p:nvSpPr>
          <p:spPr>
            <a:xfrm>
              <a:off x="2550185" y="122"/>
              <a:ext cx="50150" cy="2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2"/>
                    <a:pt x="0" y="7206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201"/>
                    <a:pt x="21600" y="14394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2" name="Google Shape;219;p1"/>
            <p:cNvSpPr/>
            <p:nvPr/>
          </p:nvSpPr>
          <p:spPr>
            <a:xfrm>
              <a:off x="2323386" y="0"/>
              <a:ext cx="50151" cy="25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4"/>
                    <a:pt x="0" y="7211"/>
                    <a:pt x="0" y="0"/>
                  </a:cubicBezTo>
                  <a:cubicBezTo>
                    <a:pt x="3707" y="0"/>
                    <a:pt x="7254" y="0"/>
                    <a:pt x="10961" y="0"/>
                  </a:cubicBezTo>
                  <a:cubicBezTo>
                    <a:pt x="14346" y="0"/>
                    <a:pt x="17731" y="0"/>
                    <a:pt x="21600" y="0"/>
                  </a:cubicBezTo>
                  <a:cubicBezTo>
                    <a:pt x="21600" y="7203"/>
                    <a:pt x="21600" y="14394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3" name="Google Shape;220;p1"/>
            <p:cNvSpPr/>
            <p:nvPr/>
          </p:nvSpPr>
          <p:spPr>
            <a:xfrm>
              <a:off x="2416469" y="0"/>
              <a:ext cx="96558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4" name="Google Shape;221;p1"/>
            <p:cNvSpPr/>
            <p:nvPr/>
          </p:nvSpPr>
          <p:spPr>
            <a:xfrm>
              <a:off x="2891578" y="122"/>
              <a:ext cx="50151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5" name="Google Shape;222;p1"/>
            <p:cNvSpPr/>
            <p:nvPr/>
          </p:nvSpPr>
          <p:spPr>
            <a:xfrm>
              <a:off x="2998171" y="122"/>
              <a:ext cx="50150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6" name="Google Shape;223;p1"/>
            <p:cNvSpPr/>
            <p:nvPr/>
          </p:nvSpPr>
          <p:spPr>
            <a:xfrm>
              <a:off x="2784987" y="122"/>
              <a:ext cx="50151" cy="25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5"/>
                    <a:pt x="0" y="0"/>
                  </a:cubicBezTo>
                  <a:cubicBezTo>
                    <a:pt x="6931" y="0"/>
                    <a:pt x="14024" y="0"/>
                    <a:pt x="21600" y="0"/>
                  </a:cubicBezTo>
                  <a:cubicBezTo>
                    <a:pt x="21600" y="7200"/>
                    <a:pt x="21600" y="14397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7" name="Google Shape;224;p1"/>
            <p:cNvSpPr/>
            <p:nvPr/>
          </p:nvSpPr>
          <p:spPr>
            <a:xfrm>
              <a:off x="2633485" y="122"/>
              <a:ext cx="96559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8" name="Google Shape;225;p1"/>
            <p:cNvSpPr/>
            <p:nvPr/>
          </p:nvSpPr>
          <p:spPr>
            <a:xfrm>
              <a:off x="1128152" y="0"/>
              <a:ext cx="188253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2"/>
                    <a:pt x="0" y="7203"/>
                    <a:pt x="0" y="0"/>
                  </a:cubicBezTo>
                  <a:cubicBezTo>
                    <a:pt x="7171" y="0"/>
                    <a:pt x="14300" y="0"/>
                    <a:pt x="21600" y="0"/>
                  </a:cubicBezTo>
                  <a:cubicBezTo>
                    <a:pt x="21600" y="7198"/>
                    <a:pt x="21600" y="14397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9" name="Google Shape;226;p1"/>
            <p:cNvSpPr/>
            <p:nvPr/>
          </p:nvSpPr>
          <p:spPr>
            <a:xfrm>
              <a:off x="980287" y="92"/>
              <a:ext cx="96559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84" y="0"/>
                    <a:pt x="14316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60" name="Google Shape;227;p1"/>
            <p:cNvSpPr/>
            <p:nvPr/>
          </p:nvSpPr>
          <p:spPr>
            <a:xfrm>
              <a:off x="1612672" y="122"/>
              <a:ext cx="96559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61" name="Google Shape;228;p1"/>
            <p:cNvSpPr/>
            <p:nvPr/>
          </p:nvSpPr>
          <p:spPr>
            <a:xfrm>
              <a:off x="1348246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62" name="Google Shape;229;p1"/>
            <p:cNvSpPr/>
            <p:nvPr/>
          </p:nvSpPr>
          <p:spPr>
            <a:xfrm>
              <a:off x="1429864" y="92"/>
              <a:ext cx="50151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63" name="Google Shape;230;p1"/>
            <p:cNvSpPr/>
            <p:nvPr/>
          </p:nvSpPr>
          <p:spPr>
            <a:xfrm>
              <a:off x="1511482" y="0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pic>
        <p:nvPicPr>
          <p:cNvPr id="265" name="Google Shape;232;p1" descr="Google Shape;232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500" y="62669"/>
            <a:ext cx="1047277" cy="1074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3" name="Google Shape;233;p1"/>
          <p:cNvGrpSpPr/>
          <p:nvPr/>
        </p:nvGrpSpPr>
        <p:grpSpPr>
          <a:xfrm>
            <a:off x="4232" y="6382984"/>
            <a:ext cx="12192001" cy="476251"/>
            <a:chOff x="0" y="0"/>
            <a:chExt cx="12192000" cy="476250"/>
          </a:xfrm>
        </p:grpSpPr>
        <p:sp>
          <p:nvSpPr>
            <p:cNvPr id="266" name="Google Shape;234;p1"/>
            <p:cNvSpPr/>
            <p:nvPr/>
          </p:nvSpPr>
          <p:spPr>
            <a:xfrm>
              <a:off x="0" y="0"/>
              <a:ext cx="12192000" cy="47625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grpSp>
          <p:nvGrpSpPr>
            <p:cNvPr id="302" name="Google Shape;235;p1"/>
            <p:cNvGrpSpPr/>
            <p:nvPr/>
          </p:nvGrpSpPr>
          <p:grpSpPr>
            <a:xfrm>
              <a:off x="160088" y="85392"/>
              <a:ext cx="4088470" cy="273468"/>
              <a:chOff x="0" y="0"/>
              <a:chExt cx="4088468" cy="273466"/>
            </a:xfrm>
          </p:grpSpPr>
          <p:sp>
            <p:nvSpPr>
              <p:cNvPr id="267" name="Google Shape;236;p1"/>
              <p:cNvSpPr/>
              <p:nvPr/>
            </p:nvSpPr>
            <p:spPr>
              <a:xfrm>
                <a:off x="471099" y="92"/>
                <a:ext cx="92563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312" y="0"/>
                      <a:pt x="14372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68" name="Google Shape;237;p1"/>
              <p:cNvSpPr/>
              <p:nvPr/>
            </p:nvSpPr>
            <p:spPr>
              <a:xfrm>
                <a:off x="386459" y="92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69" name="Google Shape;238;p1"/>
              <p:cNvSpPr/>
              <p:nvPr/>
            </p:nvSpPr>
            <p:spPr>
              <a:xfrm>
                <a:off x="1670770" y="122"/>
                <a:ext cx="137946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106" y="0"/>
                      <a:pt x="14268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0" name="Google Shape;239;p1"/>
              <p:cNvSpPr/>
              <p:nvPr/>
            </p:nvSpPr>
            <p:spPr>
              <a:xfrm>
                <a:off x="817580" y="92"/>
                <a:ext cx="94005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7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1" name="Google Shape;240;p1"/>
              <p:cNvSpPr/>
              <p:nvPr/>
            </p:nvSpPr>
            <p:spPr>
              <a:xfrm>
                <a:off x="637345" y="92"/>
                <a:ext cx="9292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84" y="0"/>
                      <a:pt x="14316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2" name="Google Shape;241;p1"/>
              <p:cNvSpPr/>
              <p:nvPr/>
            </p:nvSpPr>
            <p:spPr>
              <a:xfrm>
                <a:off x="240752" y="92"/>
                <a:ext cx="92563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312" y="0"/>
                      <a:pt x="14372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3" name="Google Shape;242;p1"/>
              <p:cNvSpPr/>
              <p:nvPr/>
            </p:nvSpPr>
            <p:spPr>
              <a:xfrm>
                <a:off x="83919" y="61"/>
                <a:ext cx="48263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4" name="Google Shape;243;p1"/>
              <p:cNvSpPr/>
              <p:nvPr/>
            </p:nvSpPr>
            <p:spPr>
              <a:xfrm>
                <a:off x="0" y="122"/>
                <a:ext cx="48262" cy="27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598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5" name="Google Shape;244;p1"/>
              <p:cNvSpPr/>
              <p:nvPr/>
            </p:nvSpPr>
            <p:spPr>
              <a:xfrm>
                <a:off x="1983442" y="61"/>
                <a:ext cx="48263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7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6" name="Google Shape;245;p1"/>
              <p:cNvSpPr/>
              <p:nvPr/>
            </p:nvSpPr>
            <p:spPr>
              <a:xfrm>
                <a:off x="2067362" y="0"/>
                <a:ext cx="48262" cy="27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9"/>
                      <a:pt x="0" y="0"/>
                    </a:cubicBezTo>
                    <a:cubicBezTo>
                      <a:pt x="3707" y="0"/>
                      <a:pt x="7254" y="0"/>
                      <a:pt x="10961" y="0"/>
                    </a:cubicBezTo>
                    <a:cubicBezTo>
                      <a:pt x="14346" y="0"/>
                      <a:pt x="17731" y="0"/>
                      <a:pt x="21600" y="0"/>
                    </a:cubicBezTo>
                    <a:cubicBezTo>
                      <a:pt x="21600" y="7206"/>
                      <a:pt x="21600" y="14401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7" name="Google Shape;246;p1"/>
              <p:cNvSpPr/>
              <p:nvPr/>
            </p:nvSpPr>
            <p:spPr>
              <a:xfrm>
                <a:off x="1899523" y="92"/>
                <a:ext cx="4754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4"/>
                      <a:pt x="0" y="0"/>
                    </a:cubicBezTo>
                    <a:cubicBezTo>
                      <a:pt x="7200" y="0"/>
                      <a:pt x="14236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8" name="Google Shape;247;p1"/>
              <p:cNvSpPr/>
              <p:nvPr/>
            </p:nvSpPr>
            <p:spPr>
              <a:xfrm>
                <a:off x="2151281" y="92"/>
                <a:ext cx="48262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9"/>
                      <a:pt x="0" y="7206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201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79" name="Google Shape;248;p1"/>
              <p:cNvSpPr/>
              <p:nvPr/>
            </p:nvSpPr>
            <p:spPr>
              <a:xfrm>
                <a:off x="3457740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1"/>
                      <a:pt x="0" y="0"/>
                    </a:cubicBezTo>
                    <a:cubicBezTo>
                      <a:pt x="7275" y="0"/>
                      <a:pt x="14381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0" name="Google Shape;249;p1"/>
              <p:cNvSpPr/>
              <p:nvPr/>
            </p:nvSpPr>
            <p:spPr>
              <a:xfrm>
                <a:off x="3633589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1" name="Google Shape;250;p1"/>
              <p:cNvSpPr/>
              <p:nvPr/>
            </p:nvSpPr>
            <p:spPr>
              <a:xfrm>
                <a:off x="3719606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3"/>
                      <a:pt x="0" y="0"/>
                    </a:cubicBezTo>
                    <a:cubicBezTo>
                      <a:pt x="7275" y="0"/>
                      <a:pt x="14325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2" name="Google Shape;251;p1"/>
              <p:cNvSpPr/>
              <p:nvPr/>
            </p:nvSpPr>
            <p:spPr>
              <a:xfrm>
                <a:off x="3967412" y="122"/>
                <a:ext cx="52260" cy="273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593"/>
                    </a:moveTo>
                    <a:cubicBezTo>
                      <a:pt x="2828" y="14504"/>
                      <a:pt x="610" y="7099"/>
                      <a:pt x="1205" y="0"/>
                    </a:cubicBez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3" name="Google Shape;252;p1"/>
              <p:cNvSpPr/>
              <p:nvPr/>
            </p:nvSpPr>
            <p:spPr>
              <a:xfrm>
                <a:off x="3888531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4" name="Google Shape;253;p1"/>
              <p:cNvSpPr/>
              <p:nvPr/>
            </p:nvSpPr>
            <p:spPr>
              <a:xfrm>
                <a:off x="4051731" y="92"/>
                <a:ext cx="36738" cy="273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6988" y="0"/>
                      <a:pt x="13765" y="0"/>
                      <a:pt x="21600" y="0"/>
                    </a:cubicBezTo>
                    <a:cubicBezTo>
                      <a:pt x="21600" y="7194"/>
                      <a:pt x="21600" y="14389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5" name="Google Shape;254;p1"/>
              <p:cNvSpPr/>
              <p:nvPr/>
            </p:nvSpPr>
            <p:spPr>
              <a:xfrm>
                <a:off x="3082110" y="92"/>
                <a:ext cx="137946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7"/>
                      <a:pt x="0" y="7201"/>
                      <a:pt x="0" y="0"/>
                    </a:cubicBezTo>
                    <a:cubicBezTo>
                      <a:pt x="7275" y="0"/>
                      <a:pt x="14381" y="0"/>
                      <a:pt x="21600" y="0"/>
                    </a:cubicBezTo>
                    <a:cubicBezTo>
                      <a:pt x="21600" y="7203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6" name="Google Shape;255;p1"/>
              <p:cNvSpPr/>
              <p:nvPr/>
            </p:nvSpPr>
            <p:spPr>
              <a:xfrm>
                <a:off x="3259776" y="122"/>
                <a:ext cx="4826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199"/>
                      <a:pt x="21600" y="14390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7" name="Google Shape;256;p1"/>
              <p:cNvSpPr/>
              <p:nvPr/>
            </p:nvSpPr>
            <p:spPr>
              <a:xfrm>
                <a:off x="3364587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199"/>
                      <a:pt x="21600" y="14390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8" name="Google Shape;257;p1"/>
              <p:cNvSpPr/>
              <p:nvPr/>
            </p:nvSpPr>
            <p:spPr>
              <a:xfrm>
                <a:off x="2977298" y="0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89" name="Google Shape;258;p1"/>
              <p:cNvSpPr/>
              <p:nvPr/>
            </p:nvSpPr>
            <p:spPr>
              <a:xfrm>
                <a:off x="2454181" y="122"/>
                <a:ext cx="48262" cy="254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2"/>
                      <a:pt x="0" y="7206"/>
                      <a:pt x="0" y="0"/>
                    </a:cubicBezTo>
                    <a:cubicBezTo>
                      <a:pt x="7092" y="0"/>
                      <a:pt x="14185" y="0"/>
                      <a:pt x="21600" y="0"/>
                    </a:cubicBezTo>
                    <a:cubicBezTo>
                      <a:pt x="21600" y="7201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0" name="Google Shape;259;p1"/>
              <p:cNvSpPr/>
              <p:nvPr/>
            </p:nvSpPr>
            <p:spPr>
              <a:xfrm>
                <a:off x="2235920" y="0"/>
                <a:ext cx="48263" cy="255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4"/>
                      <a:pt x="0" y="7211"/>
                      <a:pt x="0" y="0"/>
                    </a:cubicBezTo>
                    <a:cubicBezTo>
                      <a:pt x="3707" y="0"/>
                      <a:pt x="7254" y="0"/>
                      <a:pt x="10961" y="0"/>
                    </a:cubicBezTo>
                    <a:cubicBezTo>
                      <a:pt x="14346" y="0"/>
                      <a:pt x="17731" y="0"/>
                      <a:pt x="21600" y="0"/>
                    </a:cubicBezTo>
                    <a:cubicBezTo>
                      <a:pt x="21600" y="7203"/>
                      <a:pt x="21600" y="14394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1" name="Google Shape;260;p1"/>
              <p:cNvSpPr/>
              <p:nvPr/>
            </p:nvSpPr>
            <p:spPr>
              <a:xfrm>
                <a:off x="2325498" y="0"/>
                <a:ext cx="92924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2" name="Google Shape;261;p1"/>
              <p:cNvSpPr/>
              <p:nvPr/>
            </p:nvSpPr>
            <p:spPr>
              <a:xfrm>
                <a:off x="2782722" y="122"/>
                <a:ext cx="4826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2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3" name="Google Shape;262;p1"/>
              <p:cNvSpPr/>
              <p:nvPr/>
            </p:nvSpPr>
            <p:spPr>
              <a:xfrm>
                <a:off x="2885302" y="122"/>
                <a:ext cx="48262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093" y="0"/>
                      <a:pt x="14185" y="0"/>
                      <a:pt x="21600" y="0"/>
                    </a:cubicBezTo>
                    <a:cubicBezTo>
                      <a:pt x="21600" y="7202"/>
                      <a:pt x="21600" y="14396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4" name="Google Shape;263;p1"/>
              <p:cNvSpPr/>
              <p:nvPr/>
            </p:nvSpPr>
            <p:spPr>
              <a:xfrm>
                <a:off x="2680143" y="122"/>
                <a:ext cx="48263" cy="254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3"/>
                      <a:pt x="0" y="7205"/>
                      <a:pt x="0" y="0"/>
                    </a:cubicBezTo>
                    <a:cubicBezTo>
                      <a:pt x="6931" y="0"/>
                      <a:pt x="14024" y="0"/>
                      <a:pt x="21600" y="0"/>
                    </a:cubicBezTo>
                    <a:cubicBezTo>
                      <a:pt x="21600" y="7200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5" name="Google Shape;264;p1"/>
              <p:cNvSpPr/>
              <p:nvPr/>
            </p:nvSpPr>
            <p:spPr>
              <a:xfrm>
                <a:off x="2534345" y="122"/>
                <a:ext cx="92924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6" name="Google Shape;265;p1"/>
              <p:cNvSpPr/>
              <p:nvPr/>
            </p:nvSpPr>
            <p:spPr>
              <a:xfrm>
                <a:off x="1085682" y="0"/>
                <a:ext cx="181165" cy="25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2"/>
                      <a:pt x="0" y="7203"/>
                      <a:pt x="0" y="0"/>
                    </a:cubicBezTo>
                    <a:cubicBezTo>
                      <a:pt x="7171" y="0"/>
                      <a:pt x="14300" y="0"/>
                      <a:pt x="21600" y="0"/>
                    </a:cubicBezTo>
                    <a:cubicBezTo>
                      <a:pt x="21600" y="7198"/>
                      <a:pt x="21600" y="14397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7" name="Google Shape;266;p1"/>
              <p:cNvSpPr/>
              <p:nvPr/>
            </p:nvSpPr>
            <p:spPr>
              <a:xfrm>
                <a:off x="943383" y="92"/>
                <a:ext cx="92924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84" y="0"/>
                      <a:pt x="14316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8" name="Google Shape;267;p1"/>
              <p:cNvSpPr/>
              <p:nvPr/>
            </p:nvSpPr>
            <p:spPr>
              <a:xfrm>
                <a:off x="1551962" y="122"/>
                <a:ext cx="92923" cy="254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398"/>
                      <a:pt x="0" y="7204"/>
                      <a:pt x="0" y="0"/>
                    </a:cubicBezTo>
                    <a:cubicBezTo>
                      <a:pt x="7200" y="0"/>
                      <a:pt x="14316" y="0"/>
                      <a:pt x="21600" y="0"/>
                    </a:cubicBezTo>
                    <a:cubicBezTo>
                      <a:pt x="21600" y="7202"/>
                      <a:pt x="21600" y="14398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299" name="Google Shape;268;p1"/>
              <p:cNvSpPr/>
              <p:nvPr/>
            </p:nvSpPr>
            <p:spPr>
              <a:xfrm>
                <a:off x="1297490" y="92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00" name="Google Shape;269;p1"/>
              <p:cNvSpPr/>
              <p:nvPr/>
            </p:nvSpPr>
            <p:spPr>
              <a:xfrm>
                <a:off x="1376036" y="92"/>
                <a:ext cx="48262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  <p:sp>
            <p:nvSpPr>
              <p:cNvPr id="301" name="Google Shape;270;p1"/>
              <p:cNvSpPr/>
              <p:nvPr/>
            </p:nvSpPr>
            <p:spPr>
              <a:xfrm>
                <a:off x="1454580" y="0"/>
                <a:ext cx="48263" cy="254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4401"/>
                      <a:pt x="0" y="7204"/>
                      <a:pt x="0" y="0"/>
                    </a:cubicBezTo>
                    <a:cubicBezTo>
                      <a:pt x="7254" y="0"/>
                      <a:pt x="14185" y="0"/>
                      <a:pt x="21600" y="0"/>
                    </a:cubicBezTo>
                    <a:cubicBezTo>
                      <a:pt x="21600" y="7199"/>
                      <a:pt x="21600" y="14393"/>
                      <a:pt x="21600" y="21600"/>
                    </a:cubicBezTo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</p:grpSp>
      <p:grpSp>
        <p:nvGrpSpPr>
          <p:cNvPr id="339" name="Google Shape;271;p1"/>
          <p:cNvGrpSpPr/>
          <p:nvPr/>
        </p:nvGrpSpPr>
        <p:grpSpPr>
          <a:xfrm>
            <a:off x="450919" y="6490548"/>
            <a:ext cx="4248405" cy="273467"/>
            <a:chOff x="0" y="0"/>
            <a:chExt cx="4248403" cy="273466"/>
          </a:xfrm>
        </p:grpSpPr>
        <p:sp>
          <p:nvSpPr>
            <p:cNvPr id="304" name="Google Shape;272;p1"/>
            <p:cNvSpPr/>
            <p:nvPr/>
          </p:nvSpPr>
          <p:spPr>
            <a:xfrm>
              <a:off x="489527" y="92"/>
              <a:ext cx="96184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312" y="0"/>
                    <a:pt x="14372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5" name="Google Shape;273;p1"/>
            <p:cNvSpPr/>
            <p:nvPr/>
          </p:nvSpPr>
          <p:spPr>
            <a:xfrm>
              <a:off x="401577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6" name="Google Shape;274;p1"/>
            <p:cNvSpPr/>
            <p:nvPr/>
          </p:nvSpPr>
          <p:spPr>
            <a:xfrm>
              <a:off x="1736128" y="122"/>
              <a:ext cx="143343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106" y="0"/>
                    <a:pt x="14268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7" name="Google Shape;275;p1"/>
            <p:cNvSpPr/>
            <p:nvPr/>
          </p:nvSpPr>
          <p:spPr>
            <a:xfrm>
              <a:off x="849563" y="92"/>
              <a:ext cx="97682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7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8" name="Google Shape;276;p1"/>
            <p:cNvSpPr/>
            <p:nvPr/>
          </p:nvSpPr>
          <p:spPr>
            <a:xfrm>
              <a:off x="662277" y="92"/>
              <a:ext cx="96559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84" y="0"/>
                    <a:pt x="14316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9" name="Google Shape;277;p1"/>
            <p:cNvSpPr/>
            <p:nvPr/>
          </p:nvSpPr>
          <p:spPr>
            <a:xfrm>
              <a:off x="250170" y="92"/>
              <a:ext cx="96184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312" y="0"/>
                    <a:pt x="14372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0" name="Google Shape;278;p1"/>
            <p:cNvSpPr/>
            <p:nvPr/>
          </p:nvSpPr>
          <p:spPr>
            <a:xfrm>
              <a:off x="87202" y="61"/>
              <a:ext cx="50151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4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1" name="Google Shape;279;p1"/>
            <p:cNvSpPr/>
            <p:nvPr/>
          </p:nvSpPr>
          <p:spPr>
            <a:xfrm>
              <a:off x="0" y="122"/>
              <a:ext cx="50150" cy="27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98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2" name="Google Shape;280;p1"/>
            <p:cNvSpPr/>
            <p:nvPr/>
          </p:nvSpPr>
          <p:spPr>
            <a:xfrm>
              <a:off x="2061031" y="61"/>
              <a:ext cx="50151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7"/>
                    <a:pt x="21600" y="14394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3" name="Google Shape;281;p1"/>
            <p:cNvSpPr/>
            <p:nvPr/>
          </p:nvSpPr>
          <p:spPr>
            <a:xfrm>
              <a:off x="2148234" y="0"/>
              <a:ext cx="50151" cy="27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9"/>
                    <a:pt x="0" y="0"/>
                  </a:cubicBezTo>
                  <a:cubicBezTo>
                    <a:pt x="3707" y="0"/>
                    <a:pt x="7254" y="0"/>
                    <a:pt x="10961" y="0"/>
                  </a:cubicBezTo>
                  <a:cubicBezTo>
                    <a:pt x="14346" y="0"/>
                    <a:pt x="17731" y="0"/>
                    <a:pt x="21600" y="0"/>
                  </a:cubicBezTo>
                  <a:cubicBezTo>
                    <a:pt x="21600" y="7206"/>
                    <a:pt x="21600" y="14401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4" name="Google Shape;282;p1"/>
            <p:cNvSpPr/>
            <p:nvPr/>
          </p:nvSpPr>
          <p:spPr>
            <a:xfrm>
              <a:off x="1973830" y="92"/>
              <a:ext cx="49402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4"/>
                    <a:pt x="0" y="0"/>
                  </a:cubicBezTo>
                  <a:cubicBezTo>
                    <a:pt x="7200" y="0"/>
                    <a:pt x="14236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5" name="Google Shape;283;p1"/>
            <p:cNvSpPr/>
            <p:nvPr/>
          </p:nvSpPr>
          <p:spPr>
            <a:xfrm>
              <a:off x="2235436" y="92"/>
              <a:ext cx="50150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9"/>
                    <a:pt x="0" y="7206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201"/>
                    <a:pt x="21600" y="14397"/>
                    <a:pt x="21600" y="21600"/>
                  </a:cubicBez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6" name="Google Shape;284;p1"/>
            <p:cNvSpPr/>
            <p:nvPr/>
          </p:nvSpPr>
          <p:spPr>
            <a:xfrm>
              <a:off x="3593002" y="92"/>
              <a:ext cx="143343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1"/>
                    <a:pt x="0" y="0"/>
                  </a:cubicBezTo>
                  <a:cubicBezTo>
                    <a:pt x="7275" y="0"/>
                    <a:pt x="14381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7" name="Google Shape;285;p1"/>
            <p:cNvSpPr/>
            <p:nvPr/>
          </p:nvSpPr>
          <p:spPr>
            <a:xfrm>
              <a:off x="3775730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8" name="Google Shape;286;p1"/>
            <p:cNvSpPr/>
            <p:nvPr/>
          </p:nvSpPr>
          <p:spPr>
            <a:xfrm>
              <a:off x="3865112" y="92"/>
              <a:ext cx="143342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3"/>
                    <a:pt x="0" y="0"/>
                  </a:cubicBezTo>
                  <a:cubicBezTo>
                    <a:pt x="7275" y="0"/>
                    <a:pt x="14325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9" name="Google Shape;287;p1"/>
            <p:cNvSpPr/>
            <p:nvPr/>
          </p:nvSpPr>
          <p:spPr>
            <a:xfrm>
              <a:off x="4122612" y="122"/>
              <a:ext cx="54304" cy="27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593"/>
                  </a:moveTo>
                  <a:cubicBezTo>
                    <a:pt x="2828" y="14504"/>
                    <a:pt x="610" y="7099"/>
                    <a:pt x="1205" y="0"/>
                  </a:cubicBez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0" name="Google Shape;288;p1"/>
            <p:cNvSpPr/>
            <p:nvPr/>
          </p:nvSpPr>
          <p:spPr>
            <a:xfrm>
              <a:off x="4040645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1" name="Google Shape;289;p1"/>
            <p:cNvSpPr/>
            <p:nvPr/>
          </p:nvSpPr>
          <p:spPr>
            <a:xfrm>
              <a:off x="4210229" y="92"/>
              <a:ext cx="38175" cy="27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6988" y="0"/>
                    <a:pt x="13765" y="0"/>
                    <a:pt x="21600" y="0"/>
                  </a:cubicBezTo>
                  <a:cubicBezTo>
                    <a:pt x="21600" y="7194"/>
                    <a:pt x="21600" y="14389"/>
                    <a:pt x="21600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2" name="Google Shape;290;p1"/>
            <p:cNvSpPr/>
            <p:nvPr/>
          </p:nvSpPr>
          <p:spPr>
            <a:xfrm>
              <a:off x="3202678" y="92"/>
              <a:ext cx="143342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7"/>
                    <a:pt x="0" y="7201"/>
                    <a:pt x="0" y="0"/>
                  </a:cubicBezTo>
                  <a:cubicBezTo>
                    <a:pt x="7275" y="0"/>
                    <a:pt x="14381" y="0"/>
                    <a:pt x="21600" y="0"/>
                  </a:cubicBezTo>
                  <a:cubicBezTo>
                    <a:pt x="21600" y="7203"/>
                    <a:pt x="21600" y="14397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3" name="Google Shape;291;p1"/>
            <p:cNvSpPr/>
            <p:nvPr/>
          </p:nvSpPr>
          <p:spPr>
            <a:xfrm>
              <a:off x="3387294" y="122"/>
              <a:ext cx="50151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199"/>
                    <a:pt x="21600" y="14390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4" name="Google Shape;292;p1"/>
            <p:cNvSpPr/>
            <p:nvPr/>
          </p:nvSpPr>
          <p:spPr>
            <a:xfrm>
              <a:off x="3496205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199"/>
                    <a:pt x="21600" y="14390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5" name="Google Shape;293;p1"/>
            <p:cNvSpPr/>
            <p:nvPr/>
          </p:nvSpPr>
          <p:spPr>
            <a:xfrm>
              <a:off x="3093766" y="0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6" name="Google Shape;294;p1"/>
            <p:cNvSpPr/>
            <p:nvPr/>
          </p:nvSpPr>
          <p:spPr>
            <a:xfrm>
              <a:off x="2550185" y="122"/>
              <a:ext cx="50150" cy="25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2"/>
                    <a:pt x="0" y="7206"/>
                    <a:pt x="0" y="0"/>
                  </a:cubicBezTo>
                  <a:cubicBezTo>
                    <a:pt x="7092" y="0"/>
                    <a:pt x="14185" y="0"/>
                    <a:pt x="21600" y="0"/>
                  </a:cubicBezTo>
                  <a:cubicBezTo>
                    <a:pt x="21600" y="7201"/>
                    <a:pt x="21600" y="14394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7" name="Google Shape;295;p1"/>
            <p:cNvSpPr/>
            <p:nvPr/>
          </p:nvSpPr>
          <p:spPr>
            <a:xfrm>
              <a:off x="2323386" y="0"/>
              <a:ext cx="50151" cy="25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4"/>
                    <a:pt x="0" y="7211"/>
                    <a:pt x="0" y="0"/>
                  </a:cubicBezTo>
                  <a:cubicBezTo>
                    <a:pt x="3707" y="0"/>
                    <a:pt x="7254" y="0"/>
                    <a:pt x="10961" y="0"/>
                  </a:cubicBezTo>
                  <a:cubicBezTo>
                    <a:pt x="14346" y="0"/>
                    <a:pt x="17731" y="0"/>
                    <a:pt x="21600" y="0"/>
                  </a:cubicBezTo>
                  <a:cubicBezTo>
                    <a:pt x="21600" y="7203"/>
                    <a:pt x="21600" y="14394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8" name="Google Shape;296;p1"/>
            <p:cNvSpPr/>
            <p:nvPr/>
          </p:nvSpPr>
          <p:spPr>
            <a:xfrm>
              <a:off x="2416469" y="0"/>
              <a:ext cx="96558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9" name="Google Shape;297;p1"/>
            <p:cNvSpPr/>
            <p:nvPr/>
          </p:nvSpPr>
          <p:spPr>
            <a:xfrm>
              <a:off x="2891578" y="122"/>
              <a:ext cx="50151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2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0" name="Google Shape;298;p1"/>
            <p:cNvSpPr/>
            <p:nvPr/>
          </p:nvSpPr>
          <p:spPr>
            <a:xfrm>
              <a:off x="2998171" y="122"/>
              <a:ext cx="50150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093" y="0"/>
                    <a:pt x="14185" y="0"/>
                    <a:pt x="21600" y="0"/>
                  </a:cubicBezTo>
                  <a:cubicBezTo>
                    <a:pt x="21600" y="7202"/>
                    <a:pt x="21600" y="14396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1" name="Google Shape;299;p1"/>
            <p:cNvSpPr/>
            <p:nvPr/>
          </p:nvSpPr>
          <p:spPr>
            <a:xfrm>
              <a:off x="2784987" y="122"/>
              <a:ext cx="50151" cy="25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3"/>
                    <a:pt x="0" y="7205"/>
                    <a:pt x="0" y="0"/>
                  </a:cubicBezTo>
                  <a:cubicBezTo>
                    <a:pt x="6931" y="0"/>
                    <a:pt x="14024" y="0"/>
                    <a:pt x="21600" y="0"/>
                  </a:cubicBezTo>
                  <a:cubicBezTo>
                    <a:pt x="21600" y="7200"/>
                    <a:pt x="21600" y="14397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2" name="Google Shape;300;p1"/>
            <p:cNvSpPr/>
            <p:nvPr/>
          </p:nvSpPr>
          <p:spPr>
            <a:xfrm>
              <a:off x="2633485" y="122"/>
              <a:ext cx="96559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3" name="Google Shape;301;p1"/>
            <p:cNvSpPr/>
            <p:nvPr/>
          </p:nvSpPr>
          <p:spPr>
            <a:xfrm>
              <a:off x="1128152" y="0"/>
              <a:ext cx="188253" cy="25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2"/>
                    <a:pt x="0" y="7203"/>
                    <a:pt x="0" y="0"/>
                  </a:cubicBezTo>
                  <a:cubicBezTo>
                    <a:pt x="7171" y="0"/>
                    <a:pt x="14300" y="0"/>
                    <a:pt x="21600" y="0"/>
                  </a:cubicBezTo>
                  <a:cubicBezTo>
                    <a:pt x="21600" y="7198"/>
                    <a:pt x="21600" y="14397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4" name="Google Shape;302;p1"/>
            <p:cNvSpPr/>
            <p:nvPr/>
          </p:nvSpPr>
          <p:spPr>
            <a:xfrm>
              <a:off x="980287" y="92"/>
              <a:ext cx="96559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84" y="0"/>
                    <a:pt x="14316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5" name="Google Shape;303;p1"/>
            <p:cNvSpPr/>
            <p:nvPr/>
          </p:nvSpPr>
          <p:spPr>
            <a:xfrm>
              <a:off x="1612672" y="122"/>
              <a:ext cx="96559" cy="25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398"/>
                    <a:pt x="0" y="7204"/>
                    <a:pt x="0" y="0"/>
                  </a:cubicBezTo>
                  <a:cubicBezTo>
                    <a:pt x="7200" y="0"/>
                    <a:pt x="14316" y="0"/>
                    <a:pt x="21600" y="0"/>
                  </a:cubicBezTo>
                  <a:cubicBezTo>
                    <a:pt x="21600" y="7202"/>
                    <a:pt x="21600" y="14398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6" name="Google Shape;304;p1"/>
            <p:cNvSpPr/>
            <p:nvPr/>
          </p:nvSpPr>
          <p:spPr>
            <a:xfrm>
              <a:off x="1348246" y="92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7" name="Google Shape;305;p1"/>
            <p:cNvSpPr/>
            <p:nvPr/>
          </p:nvSpPr>
          <p:spPr>
            <a:xfrm>
              <a:off x="1429864" y="92"/>
              <a:ext cx="50151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8" name="Google Shape;306;p1"/>
            <p:cNvSpPr/>
            <p:nvPr/>
          </p:nvSpPr>
          <p:spPr>
            <a:xfrm>
              <a:off x="1511482" y="0"/>
              <a:ext cx="50150" cy="25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401"/>
                    <a:pt x="0" y="7204"/>
                    <a:pt x="0" y="0"/>
                  </a:cubicBezTo>
                  <a:cubicBezTo>
                    <a:pt x="7254" y="0"/>
                    <a:pt x="14185" y="0"/>
                    <a:pt x="21600" y="0"/>
                  </a:cubicBezTo>
                  <a:cubicBezTo>
                    <a:pt x="21600" y="7199"/>
                    <a:pt x="21600" y="14393"/>
                    <a:pt x="21600" y="2160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pic>
        <p:nvPicPr>
          <p:cNvPr id="340" name="Picture 307" descr="Picture 30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691" y="165314"/>
            <a:ext cx="10025541" cy="48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308" descr="Picture 30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114" y="83039"/>
            <a:ext cx="751096" cy="83062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307;p1"/>
          <p:cNvSpPr txBox="1"/>
          <p:nvPr/>
        </p:nvSpPr>
        <p:spPr>
          <a:xfrm>
            <a:off x="8489324" y="4359178"/>
            <a:ext cx="2937874" cy="66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defRPr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Institute Mentor: </a:t>
            </a:r>
          </a:p>
          <a:p>
            <a:pPr>
              <a:defRPr sz="2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Name: Dr. Piyush Chauhan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130;p5"/>
          <p:cNvGrpSpPr/>
          <p:nvPr/>
        </p:nvGrpSpPr>
        <p:grpSpPr>
          <a:xfrm>
            <a:off x="0" y="-1"/>
            <a:ext cx="12192000" cy="3988675"/>
            <a:chOff x="0" y="0"/>
            <a:chExt cx="12192000" cy="398867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08" name="Model Performance Evaluation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Model Performance Evaluation</a:t>
              </a:r>
            </a:p>
          </p:txBody>
        </p:sp>
        <p:sp>
          <p:nvSpPr>
            <p:cNvPr id="409" name="Regression Models"/>
            <p:cNvSpPr txBox="1"/>
            <p:nvPr/>
          </p:nvSpPr>
          <p:spPr>
            <a:xfrm>
              <a:off x="5255469" y="3123326"/>
              <a:ext cx="1935062" cy="865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spcBef>
                  <a:spcPts val="1400"/>
                </a:spcBef>
                <a:defRPr b="1" sz="18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Regression Models</a:t>
              </a:r>
            </a:p>
          </p:txBody>
        </p:sp>
      </p:grpSp>
      <p:pic>
        <p:nvPicPr>
          <p:cNvPr id="411" name="Screenshot 2025-10-29 at 7.14.48 PM.png" descr="Screenshot 2025-10-29 at 7.14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43" y="1553319"/>
            <a:ext cx="7380838" cy="37513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12" name="Regression: Predicting the exact production cost per quintal (prod_cost_c2).…"/>
          <p:cNvSpPr txBox="1"/>
          <p:nvPr/>
        </p:nvSpPr>
        <p:spPr>
          <a:xfrm>
            <a:off x="232846" y="1325879"/>
            <a:ext cx="4213621" cy="420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591552" indent="-210552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Regression:</a:t>
            </a:r>
            <a:r>
              <a:t> Predicting the </a:t>
            </a:r>
            <a:r>
              <a:rPr i="1"/>
              <a:t>exact</a:t>
            </a:r>
            <a:r>
              <a:t> production cost per quintal (prod_cost_c2).</a:t>
            </a:r>
          </a:p>
          <a:p>
            <a:pPr lvl="1" marL="591552" indent="-210552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Classification:</a:t>
            </a:r>
            <a:r>
              <a:t> Predicting the </a:t>
            </a:r>
            <a:r>
              <a:rPr i="1"/>
              <a:t>cost efficiency category</a:t>
            </a:r>
            <a:r>
              <a:t> (e.g., Lowest Cost, Highest Cost) relative to peers growing the same crop.</a:t>
            </a:r>
          </a:p>
          <a:p>
            <a:pPr lvl="1" marL="591552" indent="-210552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Clustering:</a:t>
            </a:r>
            <a:r>
              <a:t> Discovering natural groupings or </a:t>
            </a:r>
            <a:r>
              <a:rPr i="1"/>
              <a:t>archetypes</a:t>
            </a:r>
            <a:r>
              <a:t> of farming operations based on their characteristics.</a:t>
            </a:r>
          </a:p>
        </p:txBody>
      </p:sp>
      <p:sp>
        <p:nvSpPr>
          <p:cNvPr id="413" name="We evaluated machine learning models for three distinct tasks:"/>
          <p:cNvSpPr txBox="1"/>
          <p:nvPr/>
        </p:nvSpPr>
        <p:spPr>
          <a:xfrm>
            <a:off x="83562" y="760730"/>
            <a:ext cx="714807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We evaluated machine learning models for three distinct tasks:</a:t>
            </a:r>
          </a:p>
        </p:txBody>
      </p:sp>
      <p:sp>
        <p:nvSpPr>
          <p:cNvPr id="414" name="We assessed multiple algorithms for each task to identify the best performers."/>
          <p:cNvSpPr txBox="1"/>
          <p:nvPr/>
        </p:nvSpPr>
        <p:spPr>
          <a:xfrm>
            <a:off x="52884" y="5688329"/>
            <a:ext cx="873343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We assessed multiple algorithms for each task to identify the best performers.</a:t>
            </a:r>
          </a:p>
        </p:txBody>
      </p:sp>
      <p:sp>
        <p:nvSpPr>
          <p:cNvPr id="415" name="8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17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18" name="Regression Models - Performance Dashboard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Regression Models - Performance Dashboard</a:t>
              </a:r>
            </a:p>
          </p:txBody>
        </p:sp>
      </p:grpSp>
      <p:pic>
        <p:nvPicPr>
          <p:cNvPr id="420" name="Screenshot 2025-10-29 at 7.25.26 PM.png" descr="Screenshot 2025-10-29 at 7.25.26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272" y="947580"/>
            <a:ext cx="7284038" cy="40911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21" name="Goal: Predict the production cost per quintal (prod_cost_c2).…"/>
          <p:cNvSpPr txBox="1"/>
          <p:nvPr/>
        </p:nvSpPr>
        <p:spPr>
          <a:xfrm>
            <a:off x="84663" y="1048704"/>
            <a:ext cx="4302348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Goal:</a:t>
            </a:r>
            <a:r>
              <a:t> Predict the production cost per quintal (prod_cost_c2).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Features Used:</a:t>
            </a:r>
            <a:r>
              <a:rPr i="1"/>
              <a:t>state_name, crop_name, year, derived_yield, opr_cost_seed, opr_cost_fertilizer, total_human_labor_cost, total_machine_labor_cost.</a:t>
            </a:r>
            <a:endParaRPr i="1"/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Evaluation Approach:</a:t>
            </a:r>
            <a:r>
              <a:t> Used 5-Fold Cross-Validation to get a reliable estimate of performance (Mean R-squared).</a:t>
            </a:r>
          </a:p>
        </p:txBody>
      </p:sp>
      <p:sp>
        <p:nvSpPr>
          <p:cNvPr id="422" name="Initial Findings: The dashboard compares [List Models Evaluated, e.g., XGBoost, Random Forest, SVR, Linear Regression]. Based on Mean CV R-squared, XGBoost shows the strongest performance (Mean R² =0.89)"/>
          <p:cNvSpPr txBox="1"/>
          <p:nvPr/>
        </p:nvSpPr>
        <p:spPr>
          <a:xfrm>
            <a:off x="151429" y="5300348"/>
            <a:ext cx="1188914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Initial Findings:</a:t>
            </a:r>
            <a:r>
              <a:t> The dashboard compares [List Models Evaluated, e.g., XGBoost, Random Forest, SVR, Linear Regression]. Based on Mean CV R-squared, </a:t>
            </a:r>
            <a:r>
              <a:rPr b="1"/>
              <a:t>XGBoost</a:t>
            </a:r>
            <a:r>
              <a:t> shows the strongest performance (Mean R² =0.89</a:t>
            </a:r>
            <a:r>
              <a:rPr b="1" i="1"/>
              <a:t>)</a:t>
            </a:r>
          </a:p>
        </p:txBody>
      </p:sp>
      <p:sp>
        <p:nvSpPr>
          <p:cNvPr id="423" name="9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26" name="Regression Models - Detailed Look (Best Model-XG BOOST)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Regression Models - Detailed Look (Best Model-XG BOOST)</a:t>
              </a:r>
            </a:p>
          </p:txBody>
        </p:sp>
      </p:grpSp>
      <p:pic>
        <p:nvPicPr>
          <p:cNvPr id="428" name="7e20cdb384e70d84cac5f0b72cc4dd65064dc0a1413fe9b4ccfd4b30.png" descr="7e20cdb384e70d84cac5f0b72cc4dd65064dc0a1413fe9b4ccfd4b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37" y="840777"/>
            <a:ext cx="3500060" cy="2695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29" name="c9e96c3f1cfc811402d3a8eb5963968ef5a7461addb7994cee0e69da.png" descr="c9e96c3f1cfc811402d3a8eb5963968ef5a7461addb7994cee0e69d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9544" y="840777"/>
            <a:ext cx="3514904" cy="2695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30" name="Screenshot 2025-10-29 at 7.41.20 PM.png" descr="Screenshot 2025-10-29 at 7.41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7762" y="1140206"/>
            <a:ext cx="4816504" cy="20966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31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2" name="Rectangle"/>
          <p:cNvSpPr/>
          <p:nvPr/>
        </p:nvSpPr>
        <p:spPr>
          <a:xfrm>
            <a:off x="9559032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3" name="Performance on Test Split:…"/>
          <p:cNvSpPr txBox="1"/>
          <p:nvPr/>
        </p:nvSpPr>
        <p:spPr>
          <a:xfrm>
            <a:off x="3649648" y="3370579"/>
            <a:ext cx="4892703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spcBef>
                <a:spcPts val="1200"/>
              </a:spcBef>
              <a:defRPr b="1"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Performance on Test Split:</a:t>
            </a:r>
            <a:endParaRPr b="0"/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R-squared / Adj. R-squared:</a:t>
            </a:r>
            <a:r>
              <a:t> 0.912 (Meaning 0.912 % of cost variation is explained).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RMSE:</a:t>
            </a:r>
            <a:r>
              <a:t> 703.33 (Average error magnitude, penalizing large errors).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MAE:</a:t>
            </a:r>
            <a:r>
              <a:t> 257.36 (Average absolute error in Rupees).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Explained Variance:</a:t>
            </a:r>
            <a:r>
              <a:t> 0.912 (Closer to 1 is better).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Median Absolute Error:</a:t>
            </a:r>
            <a:r>
              <a:t> 107.61 (Error robust to outliers).</a:t>
            </a:r>
          </a:p>
        </p:txBody>
      </p:sp>
      <p:sp>
        <p:nvSpPr>
          <p:cNvPr id="434" name="Actual vs. Predicted: Points cluster reasonably well around the ideal line."/>
          <p:cNvSpPr txBox="1"/>
          <p:nvPr/>
        </p:nvSpPr>
        <p:spPr>
          <a:xfrm>
            <a:off x="140726" y="3819171"/>
            <a:ext cx="346855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Actual vs. Predicted:</a:t>
            </a:r>
            <a:r>
              <a:t> Points cluster reasonably well around the ideal line.</a:t>
            </a:r>
          </a:p>
        </p:txBody>
      </p:sp>
      <p:sp>
        <p:nvSpPr>
          <p:cNvPr id="435" name="Residuals Plot: Shows [Describe pattern, e.g., mostly random scatter around zero, suggesting low bias]."/>
          <p:cNvSpPr txBox="1"/>
          <p:nvPr/>
        </p:nvSpPr>
        <p:spPr>
          <a:xfrm>
            <a:off x="8582719" y="3819171"/>
            <a:ext cx="346855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Residuals Plot:</a:t>
            </a:r>
            <a:r>
              <a:t> Shows [Describe pattern, e.g., mostly random scatter around zero, suggesting low bias].</a:t>
            </a:r>
          </a:p>
        </p:txBody>
      </p:sp>
      <p:sp>
        <p:nvSpPr>
          <p:cNvPr id="436" name="10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39" name="Classification Models - Performance Dashboard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Classification Models - Performance Dashboard</a:t>
              </a:r>
            </a:p>
          </p:txBody>
        </p:sp>
      </p:grpSp>
      <p:pic>
        <p:nvPicPr>
          <p:cNvPr id="441" name="Screenshot 2025-10-29 at 8.01.43 PM.png" descr="Screenshot 2025-10-29 at 8.0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9474" y="989227"/>
            <a:ext cx="7750708" cy="38887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42" name="Goal: Classify farms into cost efficiency groups (Lowest, Below Avg, Above Avg, Highest) relative to other farms growing the same crop.…"/>
          <p:cNvSpPr txBox="1"/>
          <p:nvPr/>
        </p:nvSpPr>
        <p:spPr>
          <a:xfrm>
            <a:off x="157479" y="951229"/>
            <a:ext cx="4127065" cy="452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Goal:</a:t>
            </a:r>
            <a:r>
              <a:t> Classify farms into cost efficiency groups (Lowest, Below Avg, Above Avg, Highest) relative to other farms growing the same crop.</a:t>
            </a:r>
          </a:p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Features Used:</a:t>
            </a:r>
            <a:r>
              <a:t> </a:t>
            </a:r>
            <a:r>
              <a:rPr i="1"/>
              <a:t>state_name, crop_name, year, derived_yield, opr_cost_seed, opr_cost_fertilizer, total_human_labor_cost, total_machine_labor_cost</a:t>
            </a:r>
            <a:r>
              <a:t>.</a:t>
            </a:r>
          </a:p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Evaluation Approach:</a:t>
            </a:r>
            <a:r>
              <a:t> Used 5-Fold Cross-Validation (Mean Accuracy).</a:t>
            </a:r>
          </a:p>
        </p:txBody>
      </p:sp>
      <p:sp>
        <p:nvSpPr>
          <p:cNvPr id="443" name="Initial Findings: Comparing [List Models, e.g., XGBoost, Random Forest, SVC]. Support Vector Classifier (SVC) achieves the highest average accuracy (Mean Accuracy = 0.65.%)"/>
          <p:cNvSpPr txBox="1"/>
          <p:nvPr/>
        </p:nvSpPr>
        <p:spPr>
          <a:xfrm>
            <a:off x="170180" y="5549900"/>
            <a:ext cx="11477338" cy="72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Initial Findings:</a:t>
            </a:r>
            <a:r>
              <a:t> Comparing [List Models, e.g., XGBoost, Random Forest, SVC]. </a:t>
            </a:r>
            <a:r>
              <a:rPr b="1"/>
              <a:t>Support Vector Classifier (SVC) </a:t>
            </a:r>
            <a:r>
              <a:t>achieves the highest average accuracy (Mean Accuracy = 0.65.</a:t>
            </a:r>
            <a:r>
              <a:rPr i="1"/>
              <a:t>%)</a:t>
            </a:r>
          </a:p>
        </p:txBody>
      </p:sp>
      <p:sp>
        <p:nvSpPr>
          <p:cNvPr id="444" name="11"/>
          <p:cNvSpPr txBox="1"/>
          <p:nvPr/>
        </p:nvSpPr>
        <p:spPr>
          <a:xfrm>
            <a:off x="11824489" y="138430"/>
            <a:ext cx="3610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46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47" name="Classification Models - Detailed Look (Best Model-SVC)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Classification Models - Detailed Look (Best Model-SVC)</a:t>
              </a:r>
            </a:p>
          </p:txBody>
        </p:sp>
      </p:grpSp>
      <p:sp>
        <p:nvSpPr>
          <p:cNvPr id="449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0" name="Rectangle"/>
          <p:cNvSpPr/>
          <p:nvPr/>
        </p:nvSpPr>
        <p:spPr>
          <a:xfrm>
            <a:off x="9559032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1" name="Performance on Test Split:…"/>
          <p:cNvSpPr txBox="1"/>
          <p:nvPr/>
        </p:nvSpPr>
        <p:spPr>
          <a:xfrm>
            <a:off x="3744436" y="3560154"/>
            <a:ext cx="4892702" cy="223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spcBef>
                <a:spcPts val="1200"/>
              </a:spcBef>
              <a:defRPr b="1"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Performance on Test Split:</a:t>
            </a:r>
          </a:p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Overall Accuracy:</a:t>
            </a:r>
            <a:r>
              <a:t> 70.9% (Percentage correctly classified).</a:t>
            </a:r>
          </a:p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MCC:</a:t>
            </a:r>
            <a:r>
              <a:t> 0.612</a:t>
            </a:r>
            <a:r>
              <a:rPr b="1"/>
              <a:t> </a:t>
            </a:r>
            <a:r>
              <a:t>(Balanced measure, closer to 1 is better).</a:t>
            </a:r>
          </a:p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Classification Report:</a:t>
            </a:r>
            <a:r>
              <a:t> Shows Precision, Recall, F1-score for each class. The model performs worst on the Below Average Cost category.</a:t>
            </a:r>
          </a:p>
        </p:txBody>
      </p:sp>
      <p:sp>
        <p:nvSpPr>
          <p:cNvPr id="452" name="Confusion Matrix: Shows most confusion occurs between total_machine_labor_cost and year."/>
          <p:cNvSpPr txBox="1"/>
          <p:nvPr/>
        </p:nvSpPr>
        <p:spPr>
          <a:xfrm>
            <a:off x="211817" y="4364445"/>
            <a:ext cx="346855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Confusion Matrix:</a:t>
            </a:r>
            <a:r>
              <a:t> Shows most confusion occurs between total_machine_labor_cost and year.</a:t>
            </a:r>
          </a:p>
        </p:txBody>
      </p:sp>
      <p:sp>
        <p:nvSpPr>
          <p:cNvPr id="453" name="ROC Curve: AUC scores range from 0.89 to 0.95 across classes, indicating [Good/Fair] discrimination ability."/>
          <p:cNvSpPr txBox="1"/>
          <p:nvPr/>
        </p:nvSpPr>
        <p:spPr>
          <a:xfrm>
            <a:off x="8701202" y="4150704"/>
            <a:ext cx="3468555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ROC Curve:</a:t>
            </a:r>
            <a:r>
              <a:t> AUC scores range from 0.89 to 0.95 across classes, indicating [Good/Fair] discrimination ability.</a:t>
            </a:r>
          </a:p>
        </p:txBody>
      </p:sp>
      <p:pic>
        <p:nvPicPr>
          <p:cNvPr id="454" name="Screenshot 2025-10-29 at 8.11.47 PM.png" descr="Screenshot 2025-10-29 at 8.11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7916" y="949032"/>
            <a:ext cx="4376168" cy="2479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55" name="4e9bb36cec33c8d8d57bd47679244c298cbd020f3c697b4de236ff34.png" descr="4e9bb36cec33c8d8d57bd47679244c298cbd020f3c697b4de236ff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3396" y="850080"/>
            <a:ext cx="3685852" cy="3350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b748d55f77d4700c83dcb6ef8117bfe10a431bbdc632b7aad371d61f.png" descr="b748d55f77d4700c83dcb6ef8117bfe10a431bbdc632b7aad371d61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9544" y="850080"/>
            <a:ext cx="3434750" cy="2695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57" name="12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59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60" name="Clustering Models - Discovering Farm Archetypes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Clustering Models - Discovering Farm Archetypes</a:t>
              </a:r>
            </a:p>
          </p:txBody>
        </p:sp>
      </p:grpSp>
      <p:sp>
        <p:nvSpPr>
          <p:cNvPr id="462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3" name="Rectangle"/>
          <p:cNvSpPr/>
          <p:nvPr/>
        </p:nvSpPr>
        <p:spPr>
          <a:xfrm>
            <a:off x="9559032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64" name="Screenshot 2025-10-29 at 9.20.52 PM.png" descr="Screenshot 2025-10-29 at 9.2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891" y="909957"/>
            <a:ext cx="11128218" cy="36091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65" name="Goal: Unsupervised learning to identify natural groupings (clusters) of farms based on operational characteristics, without predefined labels.…"/>
          <p:cNvSpPr txBox="1"/>
          <p:nvPr/>
        </p:nvSpPr>
        <p:spPr>
          <a:xfrm>
            <a:off x="277633" y="4743266"/>
            <a:ext cx="11636734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Goal:</a:t>
            </a:r>
            <a:r>
              <a:t> Unsupervised learning to identify natural groupings (clusters) of farms based on operational characteristics, without predefined labels.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Features Used:</a:t>
            </a:r>
            <a:r>
              <a:t> </a:t>
            </a:r>
            <a:r>
              <a:rPr i="1"/>
              <a:t>derived_yield, net_return, labor_cost_ratio, machine_cost_ratio, fertilizer_cost_ratio, mechanization_index</a:t>
            </a:r>
            <a:r>
              <a:t>. (These are ratio-based to focus on structure, not just scale).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Algorithms Explored:</a:t>
            </a:r>
            <a:r>
              <a:t> K-Means, DBSCAN, Agglomerative Clustering.</a:t>
            </a:r>
          </a:p>
        </p:txBody>
      </p:sp>
      <p:sp>
        <p:nvSpPr>
          <p:cNvPr id="466" name="13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68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69" name="Clustering Models - K-Means Example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Clustering Models - K-Means Example</a:t>
              </a:r>
            </a:p>
          </p:txBody>
        </p:sp>
      </p:grpSp>
      <p:sp>
        <p:nvSpPr>
          <p:cNvPr id="471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2" name="Rectangle"/>
          <p:cNvSpPr/>
          <p:nvPr/>
        </p:nvSpPr>
        <p:spPr>
          <a:xfrm>
            <a:off x="9559032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3" name="K-Means partitions data into a predefined number (K) of clusters. We explored K=4.…"/>
          <p:cNvSpPr txBox="1"/>
          <p:nvPr/>
        </p:nvSpPr>
        <p:spPr>
          <a:xfrm>
            <a:off x="3649649" y="3919729"/>
            <a:ext cx="4892703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K-Means</a:t>
            </a:r>
            <a:r>
              <a:t> partitions data into a predefined number (K) of clusters. We explored K=4.</a:t>
            </a:r>
          </a:p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Davies-Bouldin Index:</a:t>
            </a:r>
            <a:r>
              <a:t> 0.758(Lower score indicates better separation).</a:t>
            </a:r>
          </a:p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Silhouette Score:</a:t>
            </a:r>
            <a:r>
              <a:t> 0.37 (Indicates [Good/Fair/Poor] cluster separation, closer to 1 is better).</a:t>
            </a:r>
          </a:p>
        </p:txBody>
      </p:sp>
      <p:sp>
        <p:nvSpPr>
          <p:cNvPr id="474" name="Silhouette Plot: Shows how well individual points fit within their assigned cluster compared to neighboring clusters. [Describe the plot, e.g., Most clusters show positive scores above the average]."/>
          <p:cNvSpPr txBox="1"/>
          <p:nvPr/>
        </p:nvSpPr>
        <p:spPr>
          <a:xfrm>
            <a:off x="77245" y="3932645"/>
            <a:ext cx="3468555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Silhouette Plot:</a:t>
            </a:r>
            <a:r>
              <a:t> Shows how well individual points fit within their assigned cluster compared to neighboring clusters. [Describe the plot, e.g., Most clusters show positive scores above the average].</a:t>
            </a:r>
          </a:p>
        </p:txBody>
      </p:sp>
      <p:sp>
        <p:nvSpPr>
          <p:cNvPr id="475" name="PCA Plot: Provides a 2D view of cluster separation."/>
          <p:cNvSpPr txBox="1"/>
          <p:nvPr/>
        </p:nvSpPr>
        <p:spPr>
          <a:xfrm>
            <a:off x="8646200" y="3964395"/>
            <a:ext cx="346855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PCA Plot:</a:t>
            </a:r>
            <a:r>
              <a:t> Provides a 2D view of cluster separation.</a:t>
            </a:r>
          </a:p>
        </p:txBody>
      </p:sp>
      <p:pic>
        <p:nvPicPr>
          <p:cNvPr id="476" name="Screenshot 2025-10-29 at 9.25.22 PM.png" descr="Screenshot 2025-10-29 at 9.25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1894" y="1758335"/>
            <a:ext cx="4688212" cy="8790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77" name="15ee1b3f9c28a5bd964a6ea4a99ba166c6d400c2eefa3f34318187c2.png" descr="15ee1b3f9c28a5bd964a6ea4a99ba166c6d400c2eefa3f34318187c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3102" y="819096"/>
            <a:ext cx="3434750" cy="27575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78" name="a916bf0bda6ff36fcda36f41c924b82e7a1dc85300b3672cc1002069.png" descr="a916bf0bda6ff36fcda36f41c924b82e7a1dc85300b3672cc10020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703" y="819096"/>
            <a:ext cx="3383195" cy="27575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79" name="Rectangle"/>
          <p:cNvSpPr/>
          <p:nvPr/>
        </p:nvSpPr>
        <p:spPr>
          <a:xfrm>
            <a:off x="9914484" y="8522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0" name="Rectangle"/>
          <p:cNvSpPr/>
          <p:nvPr/>
        </p:nvSpPr>
        <p:spPr>
          <a:xfrm>
            <a:off x="1144190" y="8268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1" name="14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83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84" name="Prediction Tool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Prediction Tool</a:t>
              </a:r>
            </a:p>
          </p:txBody>
        </p:sp>
      </p:grpSp>
      <p:sp>
        <p:nvSpPr>
          <p:cNvPr id="486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7" name="The dashboard includes a tool to predict future total cultivation cost (cul_cost_c2) per hectare.…"/>
          <p:cNvSpPr txBox="1"/>
          <p:nvPr/>
        </p:nvSpPr>
        <p:spPr>
          <a:xfrm>
            <a:off x="115308" y="877644"/>
            <a:ext cx="4282828" cy="536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dashboard includes a tool to predict future total cultivation cost </a:t>
            </a:r>
            <a:r>
              <a:rPr i="1"/>
              <a:t>(cul_cost_c2)</a:t>
            </a:r>
            <a:r>
              <a:t> per hectare.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Users select the State, Crop, and Target Year.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They can choose a prediction model, with [Best Reg Model Name] recommended based on performance evaluation.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tool provides an estimated cost, helping with planning and budgeting. (Example: Predicted Cost for </a:t>
            </a:r>
            <a:r>
              <a:rPr u="sng"/>
              <a:t>Sugarcane</a:t>
            </a:r>
            <a:r>
              <a:t> in </a:t>
            </a:r>
            <a:r>
              <a:rPr i="1"/>
              <a:t>Maharashtra</a:t>
            </a:r>
            <a:r>
              <a:t> for 2026 using </a:t>
            </a:r>
            <a:r>
              <a:rPr u="sng"/>
              <a:t>Random Forest Regressor</a:t>
            </a:r>
            <a:r>
              <a:t>: ₹ 2,97,415 per Hectare).</a:t>
            </a:r>
          </a:p>
        </p:txBody>
      </p:sp>
      <p:pic>
        <p:nvPicPr>
          <p:cNvPr id="488" name="Screenshot 2025-10-29 at 9.37.47 PM.png" descr="Screenshot 2025-10-29 at 9.37.4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76820" y="1202088"/>
            <a:ext cx="7647309" cy="40587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89" name="15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91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92" name="Advanced Feature: What-If Scenario Analysis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Advanced Feature: What-If Scenario Analysis</a:t>
              </a:r>
            </a:p>
          </p:txBody>
        </p:sp>
      </p:grpSp>
      <p:sp>
        <p:nvSpPr>
          <p:cNvPr id="494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5" name="This tool allows users to simulate the impact of changes in key input costs.…"/>
          <p:cNvSpPr txBox="1"/>
          <p:nvPr/>
        </p:nvSpPr>
        <p:spPr>
          <a:xfrm>
            <a:off x="389954" y="4763844"/>
            <a:ext cx="11412092" cy="190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This tool allows users to simulate the impact of changes in key input costs.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Select a </a:t>
            </a:r>
            <a:r>
              <a:rPr b="1"/>
              <a:t>State</a:t>
            </a:r>
            <a:r>
              <a:t> and </a:t>
            </a:r>
            <a:r>
              <a:rPr b="1"/>
              <a:t>Crop</a:t>
            </a:r>
            <a:r>
              <a:t> to load the latest average cost breakdown.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 </a:t>
            </a:r>
            <a:r>
              <a:rPr b="1"/>
              <a:t>sidebar sliders</a:t>
            </a:r>
            <a:r>
              <a:t> to adjust costs (e.g., Fertilizer +20%, Labor -10%).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dashboard instantly recalculates the </a:t>
            </a:r>
            <a:r>
              <a:rPr b="1"/>
              <a:t>total cultivation cost</a:t>
            </a:r>
            <a:r>
              <a:t> and visualizes the change in the cost structure.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Enables users to assess financial sensitivity to market fluctuations or efficiency improvements.</a:t>
            </a:r>
          </a:p>
        </p:txBody>
      </p:sp>
      <p:pic>
        <p:nvPicPr>
          <p:cNvPr id="496" name="Screenshot 2025-10-29 at 9.44.04 PM.png" descr="Screenshot 2025-10-29 at 9.4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6043" y="823533"/>
            <a:ext cx="9599914" cy="36120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97" name="16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500" name="Advanced Feature: Profitability Calculator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Advanced Feature: Profitability Calculator</a:t>
              </a:r>
            </a:p>
          </p:txBody>
        </p:sp>
      </p:grpSp>
      <p:sp>
        <p:nvSpPr>
          <p:cNvPr id="502" name="Rectangle"/>
          <p:cNvSpPr/>
          <p:nvPr/>
        </p:nvSpPr>
        <p:spPr>
          <a:xfrm>
            <a:off x="1356606" y="877645"/>
            <a:ext cx="164055" cy="119644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03" name="This tool estimates potential profitability based on cost predictions and user expectations.…"/>
          <p:cNvSpPr txBox="1"/>
          <p:nvPr/>
        </p:nvSpPr>
        <p:spPr>
          <a:xfrm>
            <a:off x="389954" y="4082547"/>
            <a:ext cx="11412092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This tool estimates potential profitability based on cost predictions and user expectations.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Step 1:</a:t>
            </a:r>
            <a:r>
              <a:t> Predicts the cultivation cost for the selected State, Crop, and next year.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Step 2:</a:t>
            </a:r>
            <a:r>
              <a:t> User inputs their </a:t>
            </a:r>
            <a:r>
              <a:rPr b="1"/>
              <a:t>Expected Yield</a:t>
            </a:r>
            <a:r>
              <a:t> (Quintals/Hectare) and </a:t>
            </a:r>
            <a:r>
              <a:rPr b="1"/>
              <a:t>Expected Market Price</a:t>
            </a:r>
            <a:r>
              <a:t> (₹/Quintal).</a:t>
            </a:r>
          </a:p>
          <a:p>
            <a:pPr marL="355600" indent="-215900" defTabSz="457200">
              <a:spcBef>
                <a:spcPts val="1200"/>
              </a:spcBef>
              <a:buSzPct val="100000"/>
              <a:buFont typeface="Times Roman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calculator outputs:</a:t>
            </a:r>
          </a:p>
          <a:p>
            <a:pPr lvl="1" marL="596900" indent="-215900" defTabSz="457200">
              <a:spcBef>
                <a:spcPts val="1200"/>
              </a:spcBef>
              <a:buSzPct val="100000"/>
              <a:buChar char="•"/>
              <a:defRPr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Estimated </a:t>
            </a:r>
            <a:r>
              <a:rPr b="1"/>
              <a:t>Total Revenue</a:t>
            </a:r>
            <a:r>
              <a:t>.</a:t>
            </a:r>
          </a:p>
          <a:p>
            <a:pPr lvl="1" marL="596900" indent="-215900" defTabSz="457200">
              <a:spcBef>
                <a:spcPts val="1200"/>
              </a:spcBef>
              <a:buSzPct val="100000"/>
              <a:buChar char="•"/>
              <a:defRPr b="1"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Predicted </a:t>
            </a:r>
            <a:r>
              <a:t>Net Profit/Loss</a:t>
            </a:r>
            <a:r>
              <a:rPr b="0"/>
              <a:t>.</a:t>
            </a:r>
            <a:endParaRPr b="0"/>
          </a:p>
          <a:p>
            <a:pPr lvl="1" marL="596900" indent="-215900" defTabSz="457200">
              <a:spcBef>
                <a:spcPts val="1200"/>
              </a:spcBef>
              <a:buSzPct val="100000"/>
              <a:buChar char="•"/>
              <a:defRPr b="1" sz="165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Required </a:t>
            </a:r>
            <a:r>
              <a:t>Break-Even Price</a:t>
            </a:r>
            <a:r>
              <a:rPr b="0"/>
              <a:t>.</a:t>
            </a:r>
          </a:p>
        </p:txBody>
      </p:sp>
      <p:sp>
        <p:nvSpPr>
          <p:cNvPr id="504" name="17"/>
          <p:cNvSpPr txBox="1"/>
          <p:nvPr/>
        </p:nvSpPr>
        <p:spPr>
          <a:xfrm>
            <a:off x="11824489" y="138430"/>
            <a:ext cx="3708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17</a:t>
            </a:r>
          </a:p>
        </p:txBody>
      </p:sp>
      <p:pic>
        <p:nvPicPr>
          <p:cNvPr id="505" name="Screenshot 2025-10-29 at 9.47.31 PM.png" descr="Screenshot 2025-10-29 at 9.4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0823" y="727389"/>
            <a:ext cx="4970354" cy="33135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44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Table of Contents"/>
            <p:cNvSpPr txBox="1"/>
            <p:nvPr/>
          </p:nvSpPr>
          <p:spPr>
            <a:xfrm>
              <a:off x="4515961" y="70862"/>
              <a:ext cx="3160078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Table of Contents</a:t>
              </a:r>
            </a:p>
          </p:txBody>
        </p:sp>
      </p:grpSp>
      <p:sp>
        <p:nvSpPr>
          <p:cNvPr id="347" name="Rectangle 1"/>
          <p:cNvSpPr txBox="1"/>
          <p:nvPr/>
        </p:nvSpPr>
        <p:spPr>
          <a:xfrm>
            <a:off x="182281" y="875138"/>
            <a:ext cx="11827438" cy="558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marL="301752" indent="-209550" defTabSz="301752">
              <a:spcBef>
                <a:spcPts val="700"/>
              </a:spcBef>
              <a:buClr>
                <a:srgbClr val="000000"/>
              </a:buClr>
              <a:buSzPct val="100000"/>
              <a:buFont typeface="Times Roman"/>
              <a:buAutoNum type="arabicPeriod" startAt="1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Introduction &amp; Problem Statement……………………………………………………………………………………………………………………….…..….……1</a:t>
            </a:r>
          </a:p>
          <a:p>
            <a:pPr marL="301752" indent="-209550" defTabSz="301752">
              <a:spcBef>
                <a:spcPts val="700"/>
              </a:spcBef>
              <a:buClr>
                <a:srgbClr val="000000"/>
              </a:buClr>
              <a:buSzPct val="100000"/>
              <a:buFont typeface="Times Roman"/>
              <a:buAutoNum type="arabicPeriod" startAt="1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Solution: An Interactive Dashboard………………………………………………………………………………………………………………….…………..2</a:t>
            </a:r>
          </a:p>
          <a:p>
            <a:pPr marL="301752" indent="-209550" defTabSz="301752">
              <a:spcBef>
                <a:spcPts val="700"/>
              </a:spcBef>
              <a:buClr>
                <a:srgbClr val="000000"/>
              </a:buClr>
              <a:buSzPct val="100000"/>
              <a:buFont typeface="Times Roman"/>
              <a:buAutoNum type="arabicPeriod" startAt="1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Exploratory Data Analysis (EDA)..……………………………………………………………………………………………………………………….…………..3</a:t>
            </a:r>
          </a:p>
          <a:p>
            <a:pPr lvl="1" marL="402336" indent="-150876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 Distribution</a:t>
            </a:r>
          </a:p>
          <a:p>
            <a:pPr lvl="1" marL="402336" indent="-150876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Cost Variations</a:t>
            </a:r>
          </a:p>
          <a:p>
            <a:pPr lvl="1" marL="402336" indent="-150876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Yield &amp; Profitability</a:t>
            </a:r>
          </a:p>
          <a:p>
            <a:pPr lvl="1" marL="402336" indent="-150876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Profitability Trends</a:t>
            </a:r>
          </a:p>
          <a:p>
            <a:pPr lvl="1" marL="402336" indent="-150876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Correlation Analysis</a:t>
            </a:r>
          </a:p>
          <a:p>
            <a:pPr marL="301752" indent="-209550" defTabSz="301752">
              <a:spcBef>
                <a:spcPts val="700"/>
              </a:spcBef>
              <a:buSzPct val="100000"/>
              <a:buFont typeface="Times Roman"/>
              <a:buAutoNum type="arabicPeriod" startAt="4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 Performance Evaluation………………………………………………………………………………………………………………………………………8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Overview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Regression Models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Classification Models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Clustering Models</a:t>
            </a:r>
          </a:p>
          <a:p>
            <a:pPr marL="301752" indent="-209550" defTabSz="301752">
              <a:spcBef>
                <a:spcPts val="700"/>
              </a:spcBef>
              <a:buSzPct val="100000"/>
              <a:buFont typeface="Times Roman"/>
              <a:buAutoNum type="arabicPeriod" startAt="4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Prediction Tool………………………………………………….……………………………………..……………………………………………………………15</a:t>
            </a:r>
          </a:p>
          <a:p>
            <a:pPr marL="301752" indent="-209550" defTabSz="301752">
              <a:spcBef>
                <a:spcPts val="700"/>
              </a:spcBef>
              <a:buSzPct val="100000"/>
              <a:buFont typeface="Times Roman"/>
              <a:buAutoNum type="arabicPeriod" startAt="4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Advanced Features………………………………………………………………………………………………………………………………………………….16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What-If Scenario Analysis</a:t>
            </a:r>
          </a:p>
          <a:p>
            <a:pPr lvl="1" marL="390424" indent="-138964" defTabSz="301752">
              <a:spcBef>
                <a:spcPts val="700"/>
              </a:spcBef>
              <a:buSzPct val="100000"/>
              <a:buChar char="•"/>
              <a:defRPr sz="138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Profitability Calculator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Rectangle 4"/>
          <p:cNvGrpSpPr/>
          <p:nvPr/>
        </p:nvGrpSpPr>
        <p:grpSpPr>
          <a:xfrm>
            <a:off x="0" y="2856726"/>
            <a:ext cx="12192000" cy="715402"/>
            <a:chOff x="0" y="0"/>
            <a:chExt cx="12192000" cy="715401"/>
          </a:xfrm>
        </p:grpSpPr>
        <p:sp>
          <p:nvSpPr>
            <p:cNvPr id="507" name="Rectangle"/>
            <p:cNvSpPr/>
            <p:nvPr/>
          </p:nvSpPr>
          <p:spPr>
            <a:xfrm>
              <a:off x="0" y="14800"/>
              <a:ext cx="12192000" cy="68580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8" name="Thank You….."/>
            <p:cNvSpPr txBox="1"/>
            <p:nvPr/>
          </p:nvSpPr>
          <p:spPr>
            <a:xfrm>
              <a:off x="4242427" y="-1"/>
              <a:ext cx="3707146" cy="715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b="1" sz="4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 Thank You…..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ontent Placeholder 2"/>
          <p:cNvSpPr txBox="1"/>
          <p:nvPr>
            <p:ph type="body" sz="half" idx="1"/>
          </p:nvPr>
        </p:nvSpPr>
        <p:spPr>
          <a:xfrm>
            <a:off x="167058" y="1412113"/>
            <a:ext cx="6825432" cy="4033774"/>
          </a:xfrm>
          <a:prstGeom prst="rect">
            <a:avLst/>
          </a:prstGeom>
        </p:spPr>
        <p:txBody>
          <a:bodyPr anchor="t"/>
          <a:lstStyle/>
          <a:p>
            <a:pPr marL="355600" indent="-215900" algn="just" defTabSz="457200">
              <a:lnSpc>
                <a:spcPct val="100000"/>
              </a:lnSpc>
              <a:spcBef>
                <a:spcPts val="0"/>
              </a:spcBef>
              <a:buClr>
                <a:srgbClr val="1B1C1D"/>
              </a:buClr>
              <a:buSzPct val="100000"/>
              <a:buFont typeface="Helvetica"/>
              <a:buChar char="•"/>
              <a:defRPr b="0" sz="2100">
                <a:solidFill>
                  <a:srgbClr val="1B1C1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Agriculture is a critical sector in India, but profitability is often challenged by fluctuating cultivation costs.</a:t>
            </a:r>
            <a:endParaRPr>
              <a:solidFill>
                <a:srgbClr val="000000"/>
              </a:solidFill>
            </a:endParaRPr>
          </a:p>
          <a:p>
            <a:pPr marL="355600" indent="-215900" algn="just" defTabSz="457200">
              <a:lnSpc>
                <a:spcPct val="100000"/>
              </a:lnSpc>
              <a:spcBef>
                <a:spcPts val="0"/>
              </a:spcBef>
              <a:buClr>
                <a:srgbClr val="1B1C1D"/>
              </a:buClr>
              <a:buSzPct val="100000"/>
              <a:buFont typeface="Helvetica"/>
              <a:buChar char="•"/>
              <a:defRPr b="0" sz="2100">
                <a:solidFill>
                  <a:srgbClr val="1B1C1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Understanding the drivers of these costs and predicting future expenses is vital for farmers, policymakers, and analysts.</a:t>
            </a:r>
            <a:endParaRPr>
              <a:solidFill>
                <a:srgbClr val="000000"/>
              </a:solidFill>
            </a:endParaRPr>
          </a:p>
          <a:p>
            <a:pPr marL="355600" indent="-215900" algn="just" defTabSz="457200">
              <a:lnSpc>
                <a:spcPct val="100000"/>
              </a:lnSpc>
              <a:spcBef>
                <a:spcPts val="0"/>
              </a:spcBef>
              <a:buClr>
                <a:srgbClr val="1B1C1D"/>
              </a:buClr>
              <a:buSzPct val="100000"/>
              <a:buFont typeface="Helvetica"/>
              <a:buChar char="•"/>
              <a:defRPr b="0" sz="2100">
                <a:solidFill>
                  <a:srgbClr val="1B1C1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Goal:</a:t>
            </a:r>
            <a:r>
              <a:t> To develop an interactive dashboard for analyzing historical cost data, evaluating predictive models, and simulating financial scenarios related to crop cultivation in India.</a:t>
            </a:r>
            <a:endParaRPr>
              <a:solidFill>
                <a:srgbClr val="000000"/>
              </a:solidFill>
            </a:endParaRPr>
          </a:p>
          <a:p>
            <a:pPr marL="355600" indent="-215900" algn="just" defTabSz="457200">
              <a:lnSpc>
                <a:spcPct val="100000"/>
              </a:lnSpc>
              <a:spcBef>
                <a:spcPts val="800"/>
              </a:spcBef>
              <a:buClr>
                <a:srgbClr val="1B1C1D"/>
              </a:buClr>
              <a:buSzPct val="100000"/>
              <a:buFont typeface="Helvetica"/>
              <a:buChar char="•"/>
              <a:defRPr b="0" sz="2100">
                <a:solidFill>
                  <a:srgbClr val="1B1C1D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Source:</a:t>
            </a:r>
            <a:r>
              <a:t> Comprehensive Scheme for studying Cost of Cultivation of Principal Crops in India (Ministry of Agriculture).</a:t>
            </a:r>
          </a:p>
        </p:txBody>
      </p:sp>
      <p:grpSp>
        <p:nvGrpSpPr>
          <p:cNvPr id="352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50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Introduction &amp; Problem Statement"/>
            <p:cNvSpPr txBox="1"/>
            <p:nvPr/>
          </p:nvSpPr>
          <p:spPr>
            <a:xfrm>
              <a:off x="2998013" y="70862"/>
              <a:ext cx="6195974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Introduction &amp; Problem Statement</a:t>
              </a:r>
            </a:p>
          </p:txBody>
        </p:sp>
      </p:grpSp>
      <p:pic>
        <p:nvPicPr>
          <p:cNvPr id="353" name="Gemini_Generated_Image_g3l0q0g3l0q0g3l0.png" descr="Gemini_Generated_Image_g3l0q0g3l0q0g3l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874" y="1088652"/>
            <a:ext cx="4680696" cy="468069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1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56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The Solution: An Interactive Dashboard"/>
            <p:cNvSpPr txBox="1"/>
            <p:nvPr/>
          </p:nvSpPr>
          <p:spPr>
            <a:xfrm>
              <a:off x="2555299" y="70862"/>
              <a:ext cx="7081402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The Solution: An Interactive Dashboard</a:t>
              </a:r>
            </a:p>
          </p:txBody>
        </p:sp>
      </p:grpSp>
      <p:sp>
        <p:nvSpPr>
          <p:cNvPr id="359" name="We developed an interactive web application using Streamlit to explore and analyze the crop cost dataset.…"/>
          <p:cNvSpPr txBox="1"/>
          <p:nvPr/>
        </p:nvSpPr>
        <p:spPr>
          <a:xfrm>
            <a:off x="171531" y="5277944"/>
            <a:ext cx="1184893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 developed an interactive web application using Streamlit to explore and analyze the crop cost dataset.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dashboard provides several key functionalities accessible via the sidebar:</a:t>
            </a:r>
            <a:r>
              <a:rPr b="1"/>
              <a:t>1)Exploratory Data Analysis (EDA) 2)Model Performance Evaluation 3)Future Cost Prediction 4)What-If Scenario Analysis 5)Profitability Calculator</a:t>
            </a:r>
          </a:p>
        </p:txBody>
      </p:sp>
      <p:pic>
        <p:nvPicPr>
          <p:cNvPr id="3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963" y="764597"/>
            <a:ext cx="9162074" cy="4434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61" name="2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63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Exploratory Data Analysis (EDA) - Data Distribution"/>
            <p:cNvSpPr txBox="1"/>
            <p:nvPr/>
          </p:nvSpPr>
          <p:spPr>
            <a:xfrm>
              <a:off x="1426686" y="70862"/>
              <a:ext cx="9338628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Exploratory Data Analysis (EDA) - Data Distribution</a:t>
              </a:r>
            </a:p>
          </p:txBody>
        </p:sp>
      </p:grpSp>
      <p:sp>
        <p:nvSpPr>
          <p:cNvPr id="366" name="Rectangle 3"/>
          <p:cNvSpPr txBox="1"/>
          <p:nvPr>
            <p:ph type="body" sz="quarter" idx="1"/>
          </p:nvPr>
        </p:nvSpPr>
        <p:spPr>
          <a:xfrm>
            <a:off x="106660" y="567032"/>
            <a:ext cx="11978680" cy="1043941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algn="just" defTabSz="457200">
              <a:lnSpc>
                <a:spcPct val="100000"/>
              </a:lnSpc>
              <a:spcBef>
                <a:spcPts val="1200"/>
              </a:spcBef>
              <a:defRPr b="0"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We generated various visualizations to explore distributions, relationships, and regional variations in costs, yields, and profitability.</a:t>
            </a:r>
          </a:p>
        </p:txBody>
      </p:sp>
      <p:pic>
        <p:nvPicPr>
          <p:cNvPr id="36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2451" y="1535509"/>
            <a:ext cx="3723578" cy="3786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68" name="Geographic Spread:Data collection is spread across numerous states, with the highest number of entries from Maharashtra, Uttar Pradesh and Karnataka"/>
          <p:cNvSpPr txBox="1"/>
          <p:nvPr/>
        </p:nvSpPr>
        <p:spPr>
          <a:xfrm>
            <a:off x="99540" y="5510529"/>
            <a:ext cx="613008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Geographic Spread:</a:t>
            </a:r>
            <a:r>
              <a:t>Data collection is spread across numerous states, with the highest number of entries from Maharashtra, Uttar Pradesh and Karnataka </a:t>
            </a:r>
          </a:p>
        </p:txBody>
      </p:sp>
      <p:sp>
        <p:nvSpPr>
          <p:cNvPr id="369" name="Crop Types:The dataset has significant representation for Cereals (36.7%), Pulses (23.1%), and Oilseeds (20.9%)."/>
          <p:cNvSpPr txBox="1"/>
          <p:nvPr/>
        </p:nvSpPr>
        <p:spPr>
          <a:xfrm>
            <a:off x="6480441" y="5542279"/>
            <a:ext cx="5627599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Crop Types:</a:t>
            </a:r>
            <a:r>
              <a:t>The dataset has significant representation for Cereals (36.7%), Pulses (23.1%), and Oilseeds (20.9%). </a:t>
            </a:r>
          </a:p>
        </p:txBody>
      </p:sp>
      <p:pic>
        <p:nvPicPr>
          <p:cNvPr id="370" name="39ddec280a16f5dab0e991788cb8525e27e8cfc97d85803ee958e9c4.png" descr="39ddec280a16f5dab0e991788cb8525e27e8cfc97d85803ee958e9c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714" y="1535509"/>
            <a:ext cx="5977536" cy="3787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71" name="3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EDA - Cost Variations"/>
            <p:cNvSpPr txBox="1"/>
            <p:nvPr/>
          </p:nvSpPr>
          <p:spPr>
            <a:xfrm>
              <a:off x="4118887" y="70862"/>
              <a:ext cx="3954226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EDA - Cost Variations</a:t>
              </a:r>
            </a:p>
          </p:txBody>
        </p:sp>
      </p:grpSp>
      <p:pic>
        <p:nvPicPr>
          <p:cNvPr id="3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34" y="883801"/>
            <a:ext cx="5751622" cy="35967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9492" y="883801"/>
            <a:ext cx="5408284" cy="35968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78" name="Regional Costs: Cultivation costs vary significantly by state. Telangana shows the highest average cost (Approx. ₹67,000)while Chhattisgarh shows the lowest (Approx. ₹24,000)."/>
          <p:cNvSpPr txBox="1"/>
          <p:nvPr/>
        </p:nvSpPr>
        <p:spPr>
          <a:xfrm>
            <a:off x="541059" y="4678680"/>
            <a:ext cx="5433064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Regional Costs:</a:t>
            </a:r>
            <a:r>
              <a:t> Cultivation costs vary significantly by state. Telangana shows the highest average cost (Approx. ₹67,000</a:t>
            </a:r>
            <a:r>
              <a:rPr b="1" i="1"/>
              <a:t>)</a:t>
            </a:r>
            <a:r>
              <a:t>while Chhattisgarh shows the lowest (Approx. ₹24,000).</a:t>
            </a:r>
          </a:p>
        </p:txBody>
      </p:sp>
      <p:sp>
        <p:nvSpPr>
          <p:cNvPr id="379" name="Certain crops are inherently more expensive to cultivate. Sugarcane (Avg. ₹98,000) and Onion (Avg. ₹85,000) top the list."/>
          <p:cNvSpPr txBox="1"/>
          <p:nvPr/>
        </p:nvSpPr>
        <p:spPr>
          <a:xfrm>
            <a:off x="6377101" y="4678680"/>
            <a:ext cx="5433065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Certain crops are inherently more expensive to cultivate. </a:t>
            </a:r>
            <a:r>
              <a:rPr b="1"/>
              <a:t>Sugarcane</a:t>
            </a:r>
            <a:r>
              <a:t> (Avg. ₹98,000</a:t>
            </a:r>
            <a:r>
              <a:rPr b="1" i="1"/>
              <a:t>) and Onion </a:t>
            </a:r>
            <a:r>
              <a:t>(Avg. ₹85,000) top the list.</a:t>
            </a:r>
          </a:p>
        </p:txBody>
      </p:sp>
      <p:sp>
        <p:nvSpPr>
          <p:cNvPr id="380" name="4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82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EDA - Yield and Profitability"/>
            <p:cNvSpPr txBox="1"/>
            <p:nvPr/>
          </p:nvSpPr>
          <p:spPr>
            <a:xfrm>
              <a:off x="3522583" y="70862"/>
              <a:ext cx="5146834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EDA - Yield and Profitability</a:t>
              </a:r>
            </a:p>
          </p:txBody>
        </p:sp>
      </p:grpSp>
      <p:sp>
        <p:nvSpPr>
          <p:cNvPr id="385" name="Cost vs. Yield: Generally, higher costs are associated with higher yields, but there's significant variance, suggesting differing levels of efficiency among farming operations."/>
          <p:cNvSpPr txBox="1"/>
          <p:nvPr/>
        </p:nvSpPr>
        <p:spPr>
          <a:xfrm>
            <a:off x="357956" y="4891335"/>
            <a:ext cx="543306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Cost vs. Yield:</a:t>
            </a:r>
            <a:r>
              <a:t> Generally, higher costs are associated with higher yields, but there's significant variance, suggesting differing levels of efficiency among farming operations.</a:t>
            </a:r>
          </a:p>
        </p:txBody>
      </p:sp>
      <p:sp>
        <p:nvSpPr>
          <p:cNvPr id="386" name="Profitability: The Net Return distribution shows that while many operations are profitable (right of the red line), a substantial number operate at a loss (left of the red line)."/>
          <p:cNvSpPr txBox="1"/>
          <p:nvPr/>
        </p:nvSpPr>
        <p:spPr>
          <a:xfrm>
            <a:off x="6400980" y="4891335"/>
            <a:ext cx="5433064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Profitability:</a:t>
            </a:r>
            <a:r>
              <a:t> The Net Return distribution shows that while many operations are profitable (right of the red line), a substantial number operate at a loss (left of the red line).</a:t>
            </a:r>
          </a:p>
        </p:txBody>
      </p:sp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600" y="883801"/>
            <a:ext cx="5517776" cy="38095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8623" y="883801"/>
            <a:ext cx="5517777" cy="38095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89" name="5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Rectangle 3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391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EDA - Profitability Trends"/>
            <p:cNvSpPr txBox="1"/>
            <p:nvPr/>
          </p:nvSpPr>
          <p:spPr>
            <a:xfrm>
              <a:off x="3750190" y="70862"/>
              <a:ext cx="469162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EDA - Profitability Trends</a:t>
              </a:r>
            </a:p>
          </p:txBody>
        </p:sp>
      </p:grpSp>
      <p:sp>
        <p:nvSpPr>
          <p:cNvPr id="394" name="Most Profitable Crops: Crops like Sugarcane (Avg. Net Return:₹45,000) and Onion (Avg. Net Return:₹37,000) show the highest average profitability."/>
          <p:cNvSpPr txBox="1"/>
          <p:nvPr/>
        </p:nvSpPr>
        <p:spPr>
          <a:xfrm>
            <a:off x="321067" y="4460688"/>
            <a:ext cx="5433065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5900" indent="-215900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Most Profitable Crops:</a:t>
            </a:r>
            <a:r>
              <a:t> Crops like </a:t>
            </a:r>
            <a:r>
              <a:rPr b="1"/>
              <a:t>Sugarcane</a:t>
            </a:r>
            <a:r>
              <a:t> (Avg. Net Return:₹45,000</a:t>
            </a:r>
            <a:r>
              <a:rPr b="1" i="1"/>
              <a:t>) and Onion </a:t>
            </a:r>
            <a:r>
              <a:t>(Avg. Net Return:₹37,000) show the highest average profitability.</a:t>
            </a:r>
          </a:p>
        </p:txBody>
      </p:sp>
      <p:sp>
        <p:nvSpPr>
          <p:cNvPr id="395" name="Cost-Price Squeeze: Over time, average cultivation costs have risen steadily, while average net returns have been much more volatile and haven't shown a similar upward trend, highlighting potential profitability challenges."/>
          <p:cNvSpPr txBox="1"/>
          <p:nvPr/>
        </p:nvSpPr>
        <p:spPr>
          <a:xfrm>
            <a:off x="6003678" y="4352738"/>
            <a:ext cx="5874148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Cost-Price Squeeze:</a:t>
            </a:r>
            <a:r>
              <a:t> Over time, average cultivation costs have risen steadily, while average net returns have been much more volatile and haven't shown a similar upward trend, highlighting potential profitability challenges.</a:t>
            </a:r>
          </a:p>
        </p:txBody>
      </p:sp>
      <p:pic>
        <p:nvPicPr>
          <p:cNvPr id="3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897" y="883801"/>
            <a:ext cx="5483405" cy="31060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003678" y="883834"/>
            <a:ext cx="5874141" cy="31060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98" name="6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130;p5"/>
          <p:cNvGrpSpPr/>
          <p:nvPr/>
        </p:nvGrpSpPr>
        <p:grpSpPr>
          <a:xfrm>
            <a:off x="0" y="0"/>
            <a:ext cx="12192000" cy="685800"/>
            <a:chOff x="0" y="0"/>
            <a:chExt cx="12192000" cy="685800"/>
          </a:xfrm>
        </p:grpSpPr>
        <p:sp>
          <p:nvSpPr>
            <p:cNvPr id="400" name="Rectangle"/>
            <p:cNvSpPr/>
            <p:nvPr/>
          </p:nvSpPr>
          <p:spPr>
            <a:xfrm>
              <a:off x="0" y="0"/>
              <a:ext cx="12192000" cy="685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4901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400"/>
                </a:spcBef>
                <a:defRPr b="1" sz="2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01" name="EDA - Correlation Analysis"/>
            <p:cNvSpPr txBox="1"/>
            <p:nvPr/>
          </p:nvSpPr>
          <p:spPr>
            <a:xfrm>
              <a:off x="45724" y="70882"/>
              <a:ext cx="12100551" cy="544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spcBef>
                  <a:spcPts val="400"/>
                </a:spcBef>
                <a:defRPr b="1" sz="3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EDA - Correlation Analysis</a:t>
              </a:r>
            </a:p>
          </p:txBody>
        </p:sp>
      </p:grpSp>
      <p:sp>
        <p:nvSpPr>
          <p:cNvPr id="403" name="The correlation matrix reveals expected relationships:…"/>
          <p:cNvSpPr txBox="1"/>
          <p:nvPr/>
        </p:nvSpPr>
        <p:spPr>
          <a:xfrm>
            <a:off x="136585" y="1358026"/>
            <a:ext cx="5238413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correlation matrix reveals expected relationships:</a:t>
            </a:r>
          </a:p>
          <a:p>
            <a:pPr lvl="2" marL="591552" indent="-210552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Strong positive correlation between cultivation cost (</a:t>
            </a:r>
            <a:r>
              <a:rPr i="1"/>
              <a:t>cul_cost_c2</a:t>
            </a:r>
            <a:r>
              <a:t>) and key inputs like labor and fertilizer.</a:t>
            </a:r>
          </a:p>
          <a:p>
            <a:pPr lvl="2" marL="591552" indent="-210552" algn="just" defTabSz="457200">
              <a:spcBef>
                <a:spcPts val="1200"/>
              </a:spcBef>
              <a:buSzPct val="100000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Positive correlation between yield (</a:t>
            </a:r>
            <a:r>
              <a:rPr i="1"/>
              <a:t>derived_yield</a:t>
            </a:r>
            <a:r>
              <a:t>) and revenue (</a:t>
            </a:r>
            <a:r>
              <a:rPr i="1"/>
              <a:t>main_product_value</a:t>
            </a:r>
            <a:r>
              <a:t>).</a:t>
            </a:r>
          </a:p>
          <a:p>
            <a:pPr marL="355600" indent="-215900" algn="just" defTabSz="457200">
              <a:spcBef>
                <a:spcPts val="1200"/>
              </a:spcBef>
              <a:buSzPct val="100000"/>
              <a:buFont typeface="Times Roman"/>
              <a:buChar char="•"/>
              <a:defRPr sz="2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Understanding these correlations is vital for building effective predictive models.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3925" y="810843"/>
            <a:ext cx="6013305" cy="56179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05" name="7"/>
          <p:cNvSpPr txBox="1"/>
          <p:nvPr/>
        </p:nvSpPr>
        <p:spPr>
          <a:xfrm>
            <a:off x="11824489" y="138430"/>
            <a:ext cx="2374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